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82" r:id="rId3"/>
    <p:sldId id="284" r:id="rId4"/>
    <p:sldId id="273" r:id="rId5"/>
    <p:sldId id="287" r:id="rId6"/>
    <p:sldId id="283" r:id="rId7"/>
    <p:sldId id="285" r:id="rId8"/>
    <p:sldId id="280" r:id="rId9"/>
    <p:sldId id="281" r:id="rId10"/>
    <p:sldId id="314" r:id="rId11"/>
    <p:sldId id="312" r:id="rId12"/>
    <p:sldId id="315" r:id="rId13"/>
    <p:sldId id="316" r:id="rId14"/>
    <p:sldId id="320" r:id="rId15"/>
    <p:sldId id="319" r:id="rId16"/>
    <p:sldId id="260" r:id="rId17"/>
  </p:sldIdLst>
  <p:sldSz cx="10312400" cy="7734300"/>
  <p:notesSz cx="6797675" cy="9926638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 indent="2286000">
      <a:defRPr>
        <a:latin typeface="Calibri"/>
        <a:ea typeface="Calibri"/>
        <a:cs typeface="Calibri"/>
        <a:sym typeface="Calibri"/>
      </a:defRPr>
    </a:lvl6pPr>
    <a:lvl7pPr indent="2743200">
      <a:defRPr>
        <a:latin typeface="Calibri"/>
        <a:ea typeface="Calibri"/>
        <a:cs typeface="Calibri"/>
        <a:sym typeface="Calibri"/>
      </a:defRPr>
    </a:lvl7pPr>
    <a:lvl8pPr indent="3200400">
      <a:defRPr>
        <a:latin typeface="Calibri"/>
        <a:ea typeface="Calibri"/>
        <a:cs typeface="Calibri"/>
        <a:sym typeface="Calibri"/>
      </a:defRPr>
    </a:lvl8pPr>
    <a:lvl9pPr indent="3657600">
      <a:defRPr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36">
          <p15:clr>
            <a:srgbClr val="A4A3A4"/>
          </p15:clr>
        </p15:guide>
        <p15:guide id="2" pos="32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64" autoAdjust="0"/>
    <p:restoredTop sz="94660"/>
  </p:normalViewPr>
  <p:slideViewPr>
    <p:cSldViewPr snapToGrid="0">
      <p:cViewPr varScale="1">
        <p:scale>
          <a:sx n="62" d="100"/>
          <a:sy n="62" d="100"/>
        </p:scale>
        <p:origin x="-1386" y="-84"/>
      </p:cViewPr>
      <p:guideLst>
        <p:guide orient="horz" pos="2436"/>
        <p:guide pos="32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55CBB6-8F5D-4668-9EA5-642A61CD901D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09D53-C848-4F80-8C29-F100B89496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52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76" name="Shape 176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11607225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542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ц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774026" y="0"/>
            <a:ext cx="8772288" cy="1770610"/>
          </a:xfrm>
          <a:prstGeom prst="rect">
            <a:avLst/>
          </a:prstGeom>
        </p:spPr>
        <p:txBody>
          <a:bodyPr anchor="b"/>
          <a:lstStyle>
            <a:lvl1pPr>
              <a:defRPr sz="6700">
                <a:solidFill>
                  <a:srgbClr val="0072BC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700">
                <a:solidFill>
                  <a:srgbClr val="0072BC"/>
                </a:solidFill>
              </a:rPr>
              <a:t>Образец заголовка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774026" y="1923806"/>
            <a:ext cx="7740255" cy="251475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700"/>
            </a:lvl1pPr>
          </a:lstStyle>
          <a:p>
            <a:pPr lvl="0">
              <a:defRPr sz="1800"/>
            </a:pPr>
            <a:r>
              <a:rPr sz="2700"/>
              <a:t>Образец подзаголовка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xfrm>
            <a:off x="7288738" y="7106518"/>
            <a:ext cx="2322077" cy="281941"/>
          </a:xfrm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Шаблон стран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1082887" y="0"/>
            <a:ext cx="8772288" cy="1770610"/>
          </a:xfrm>
          <a:prstGeom prst="rect">
            <a:avLst/>
          </a:prstGeom>
        </p:spPr>
        <p:txBody>
          <a:bodyPr anchor="b"/>
          <a:lstStyle>
            <a:lvl1pPr>
              <a:defRPr sz="6700" b="1">
                <a:latin typeface="Calibri" panose="020F0502020204030204" pitchFamily="34" charset="0"/>
              </a:defRPr>
            </a:lvl1pPr>
          </a:lstStyle>
          <a:p>
            <a:pPr lvl="0">
              <a:defRPr sz="1800"/>
            </a:pPr>
            <a:r>
              <a:rPr sz="6700" dirty="0" err="1"/>
              <a:t>Образец</a:t>
            </a:r>
            <a:r>
              <a:rPr sz="6700" dirty="0"/>
              <a:t> </a:t>
            </a:r>
            <a:r>
              <a:rPr sz="6700" dirty="0" err="1"/>
              <a:t>заголовка</a:t>
            </a:r>
            <a:endParaRPr sz="6700" dirty="0"/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1082887" y="1772267"/>
            <a:ext cx="7740255" cy="251475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700">
                <a:solidFill>
                  <a:srgbClr val="535353"/>
                </a:solidFill>
                <a:latin typeface="Calibri" panose="020F0502020204030204" pitchFamily="34" charset="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 dirty="0" err="1">
                <a:solidFill>
                  <a:srgbClr val="535353"/>
                </a:solidFill>
              </a:rPr>
              <a:t>Образец</a:t>
            </a:r>
            <a:r>
              <a:rPr sz="2700" dirty="0">
                <a:solidFill>
                  <a:srgbClr val="535353"/>
                </a:solidFill>
              </a:rPr>
              <a:t> </a:t>
            </a:r>
            <a:r>
              <a:rPr sz="2700" dirty="0" err="1">
                <a:solidFill>
                  <a:srgbClr val="535353"/>
                </a:solidFill>
              </a:rPr>
              <a:t>подзаголовка</a:t>
            </a:r>
            <a:endParaRPr sz="2700" dirty="0">
              <a:solidFill>
                <a:srgbClr val="535353"/>
              </a:solidFill>
            </a:endParaRP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7491938" y="7018699"/>
            <a:ext cx="2322077" cy="281941"/>
          </a:xfrm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704148" y="0"/>
            <a:ext cx="8901293" cy="5149684"/>
          </a:xfrm>
          <a:prstGeom prst="rect">
            <a:avLst/>
          </a:prstGeom>
        </p:spPr>
        <p:txBody>
          <a:bodyPr anchor="b"/>
          <a:lstStyle>
            <a:lvl1pPr>
              <a:defRPr sz="6700"/>
            </a:lvl1pPr>
          </a:lstStyle>
          <a:p>
            <a:pPr lvl="0">
              <a:defRPr sz="1800"/>
            </a:pPr>
            <a:r>
              <a:rPr sz="6700"/>
              <a:t>Образец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xfrm>
            <a:off x="704148" y="5180145"/>
            <a:ext cx="8901293" cy="2554155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700"/>
            </a:lvl1pPr>
          </a:lstStyle>
          <a:p>
            <a:pPr lvl="0">
              <a:defRPr sz="1800"/>
            </a:pPr>
            <a:r>
              <a:rPr sz="2700"/>
              <a:t>Образец текста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709523" y="2060589"/>
            <a:ext cx="4386144" cy="567371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100"/>
              <a:t>Образец текста</a:t>
            </a:r>
          </a:p>
          <a:p>
            <a:pPr lvl="1">
              <a:defRPr sz="1800"/>
            </a:pPr>
            <a:r>
              <a:rPr sz="3100"/>
              <a:t>Второй уровень</a:t>
            </a:r>
          </a:p>
          <a:p>
            <a:pPr lvl="2">
              <a:defRPr sz="1800"/>
            </a:pPr>
            <a:r>
              <a:rPr sz="3100"/>
              <a:t>Третий уровень</a:t>
            </a:r>
          </a:p>
          <a:p>
            <a:pPr lvl="3">
              <a:defRPr sz="1800"/>
            </a:pPr>
            <a:r>
              <a:rPr sz="3100"/>
              <a:t>Четвертый уровень</a:t>
            </a:r>
          </a:p>
          <a:p>
            <a:pPr lvl="4">
              <a:defRPr sz="1800"/>
            </a:pPr>
            <a:r>
              <a:rPr sz="3100"/>
              <a:t>Пятый уровень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>
            <a:spLocks noGrp="1"/>
          </p:cNvSpPr>
          <p:nvPr>
            <p:ph type="title"/>
          </p:nvPr>
        </p:nvSpPr>
        <p:spPr>
          <a:xfrm>
            <a:off x="710866" y="412119"/>
            <a:ext cx="8901294" cy="149616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29" name="Shape 29"/>
          <p:cNvSpPr>
            <a:spLocks noGrp="1"/>
          </p:cNvSpPr>
          <p:nvPr>
            <p:ph type="body" idx="1"/>
          </p:nvPr>
        </p:nvSpPr>
        <p:spPr>
          <a:xfrm>
            <a:off x="710869" y="1897534"/>
            <a:ext cx="4365986" cy="929954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700" b="1"/>
            </a:lvl1pPr>
          </a:lstStyle>
          <a:p>
            <a:pPr lvl="0">
              <a:defRPr sz="1800" b="0"/>
            </a:pPr>
            <a:r>
              <a:rPr sz="2700" b="1"/>
              <a:t>Образец текста</a:t>
            </a:r>
          </a:p>
        </p:txBody>
      </p:sp>
      <p:sp>
        <p:nvSpPr>
          <p:cNvPr id="30" name="Shape 3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709523" y="412119"/>
            <a:ext cx="8901293" cy="149616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/>
          </p:cNvSpPr>
          <p:nvPr>
            <p:ph type="title"/>
          </p:nvPr>
        </p:nvSpPr>
        <p:spPr>
          <a:xfrm>
            <a:off x="710866" y="0"/>
            <a:ext cx="3328579" cy="2322195"/>
          </a:xfrm>
          <a:prstGeom prst="rect">
            <a:avLst/>
          </a:prstGeom>
        </p:spPr>
        <p:txBody>
          <a:bodyPr anchor="b"/>
          <a:lstStyle>
            <a:lvl1pPr>
              <a:defRPr sz="3600"/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38" name="Shape 38"/>
          <p:cNvSpPr>
            <a:spLocks noGrp="1"/>
          </p:cNvSpPr>
          <p:nvPr>
            <p:ph type="body" idx="1"/>
          </p:nvPr>
        </p:nvSpPr>
        <p:spPr>
          <a:xfrm>
            <a:off x="4387488" y="1114512"/>
            <a:ext cx="5224672" cy="6619789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  <a:lvl2pPr marL="815606" indent="-299610">
              <a:defRPr sz="3600"/>
            </a:lvl2pPr>
            <a:lvl3pPr marL="1375989" indent="-343997">
              <a:defRPr sz="3600"/>
            </a:lvl3pPr>
            <a:lvl4pPr marL="1970166" indent="-422178">
              <a:defRPr sz="3600"/>
            </a:lvl4pPr>
            <a:lvl5pPr marL="2486162" indent="-422178">
              <a:defRPr sz="3600"/>
            </a:lvl5pPr>
          </a:lstStyle>
          <a:p>
            <a:pPr lvl="0">
              <a:defRPr sz="1800"/>
            </a:pPr>
            <a:r>
              <a:rPr sz="3600"/>
              <a:t>Образец текста</a:t>
            </a:r>
          </a:p>
          <a:p>
            <a:pPr lvl="1">
              <a:defRPr sz="1800"/>
            </a:pPr>
            <a:r>
              <a:rPr sz="3600"/>
              <a:t>Второй уровень</a:t>
            </a:r>
          </a:p>
          <a:p>
            <a:pPr lvl="2">
              <a:defRPr sz="1800"/>
            </a:pPr>
            <a:r>
              <a:rPr sz="3600"/>
              <a:t>Третий уровень</a:t>
            </a:r>
          </a:p>
          <a:p>
            <a:pPr lvl="3">
              <a:defRPr sz="1800"/>
            </a:pPr>
            <a:r>
              <a:rPr sz="3600"/>
              <a:t>Четвертый уровень</a:t>
            </a:r>
          </a:p>
          <a:p>
            <a:pPr lvl="4">
              <a:defRPr sz="1800"/>
            </a:pPr>
            <a:r>
              <a:rPr sz="3600"/>
              <a:t>Пятый уровень</a:t>
            </a:r>
          </a:p>
        </p:txBody>
      </p:sp>
      <p:sp>
        <p:nvSpPr>
          <p:cNvPr id="39" name="Shape 3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>
            <a:spLocks noGrp="1"/>
          </p:cNvSpPr>
          <p:nvPr>
            <p:ph type="title"/>
          </p:nvPr>
        </p:nvSpPr>
        <p:spPr>
          <a:xfrm>
            <a:off x="710866" y="0"/>
            <a:ext cx="3328579" cy="2322195"/>
          </a:xfrm>
          <a:prstGeom prst="rect">
            <a:avLst/>
          </a:prstGeom>
        </p:spPr>
        <p:txBody>
          <a:bodyPr anchor="b"/>
          <a:lstStyle>
            <a:lvl1pPr>
              <a:defRPr sz="3600"/>
            </a:lvl1pPr>
          </a:lstStyle>
          <a:p>
            <a:pPr lvl="0">
              <a:defRPr sz="1800"/>
            </a:pPr>
            <a:r>
              <a:rPr sz="3600"/>
              <a:t>Образец заголовка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1"/>
          </p:nvPr>
        </p:nvSpPr>
        <p:spPr>
          <a:xfrm>
            <a:off x="710866" y="2322195"/>
            <a:ext cx="3328579" cy="5412106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800"/>
            </a:lvl1pPr>
          </a:lstStyle>
          <a:p>
            <a:pPr lvl="0"/>
            <a:r>
              <a:t>Образец текста</a:t>
            </a:r>
          </a:p>
        </p:txBody>
      </p:sp>
      <p:sp>
        <p:nvSpPr>
          <p:cNvPr id="43" name="Shape 4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100"/>
              <a:t>Образец текста</a:t>
            </a:r>
          </a:p>
          <a:p>
            <a:pPr lvl="1">
              <a:defRPr sz="1800"/>
            </a:pPr>
            <a:r>
              <a:rPr sz="3100"/>
              <a:t>Второй уровень</a:t>
            </a:r>
          </a:p>
          <a:p>
            <a:pPr lvl="2">
              <a:defRPr sz="1800"/>
            </a:pPr>
            <a:r>
              <a:rPr sz="3100"/>
              <a:t>Третий уровень</a:t>
            </a:r>
          </a:p>
          <a:p>
            <a:pPr lvl="3">
              <a:defRPr sz="1800"/>
            </a:pPr>
            <a:r>
              <a:rPr sz="3100"/>
              <a:t>Четвертый уровень</a:t>
            </a:r>
          </a:p>
          <a:p>
            <a:pPr lvl="4">
              <a:defRPr sz="1800"/>
            </a:pPr>
            <a:r>
              <a:rPr sz="3100"/>
              <a:t>Пятый уровень</a:t>
            </a:r>
          </a:p>
        </p:txBody>
      </p:sp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xfrm>
            <a:off x="7385491" y="0"/>
            <a:ext cx="2225324" cy="738408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50" name="Shape 50"/>
          <p:cNvSpPr>
            <a:spLocks noGrp="1"/>
          </p:cNvSpPr>
          <p:nvPr>
            <p:ph type="body" idx="1"/>
          </p:nvPr>
        </p:nvSpPr>
        <p:spPr>
          <a:xfrm>
            <a:off x="709523" y="412118"/>
            <a:ext cx="6546965" cy="732218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100"/>
              <a:t>Образец текста</a:t>
            </a:r>
          </a:p>
          <a:p>
            <a:pPr lvl="1">
              <a:defRPr sz="1800"/>
            </a:pPr>
            <a:r>
              <a:rPr sz="3100"/>
              <a:t>Второй уровень</a:t>
            </a:r>
          </a:p>
          <a:p>
            <a:pPr lvl="2">
              <a:defRPr sz="1800"/>
            </a:pPr>
            <a:r>
              <a:rPr sz="3100"/>
              <a:t>Третий уровень</a:t>
            </a:r>
          </a:p>
          <a:p>
            <a:pPr lvl="3">
              <a:defRPr sz="1800"/>
            </a:pPr>
            <a:r>
              <a:rPr sz="3100"/>
              <a:t>Четвертый уровень</a:t>
            </a:r>
          </a:p>
          <a:p>
            <a:pPr lvl="4">
              <a:defRPr sz="1800"/>
            </a:pPr>
            <a:r>
              <a:rPr sz="3100"/>
              <a:t>Пятый уровень</a:t>
            </a:r>
          </a:p>
        </p:txBody>
      </p:sp>
      <p:sp>
        <p:nvSpPr>
          <p:cNvPr id="51" name="Shape 5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1290637" y="0"/>
            <a:ext cx="7739063" cy="3962400"/>
          </a:xfrm>
          <a:prstGeom prst="rect">
            <a:avLst/>
          </a:prstGeom>
        </p:spPr>
        <p:txBody>
          <a:bodyPr anchor="b"/>
          <a:lstStyle>
            <a:lvl1pPr algn="ctr"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xfrm>
            <a:off x="1290637" y="4065587"/>
            <a:ext cx="7739063" cy="3668713"/>
          </a:xfrm>
          <a:prstGeom prst="rect">
            <a:avLst/>
          </a:prstGeom>
        </p:spPr>
        <p:txBody>
          <a:bodyPr/>
          <a:lstStyle>
            <a:lvl1pPr marL="0" indent="0" algn="ctr" defTabSz="914400">
              <a:spcBef>
                <a:spcPts val="1000"/>
              </a:spcBef>
              <a:buSzTx/>
              <a:buFontTx/>
              <a:buNone/>
              <a:defRPr sz="2400"/>
            </a:lvl1pPr>
          </a:lstStyle>
          <a:p>
            <a:pPr lvl="0">
              <a:defRPr sz="1800"/>
            </a:pPr>
            <a:r>
              <a:rPr sz="2400"/>
              <a:t>Образец подзаголовка</a:t>
            </a:r>
          </a:p>
        </p:txBody>
      </p:sp>
      <p:sp>
        <p:nvSpPr>
          <p:cNvPr id="55" name="Shape 55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59" name="Shape 59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xfrm>
            <a:off x="704850" y="0"/>
            <a:ext cx="8901114" cy="5149850"/>
          </a:xfrm>
          <a:prstGeom prst="rect">
            <a:avLst/>
          </a:prstGeom>
        </p:spPr>
        <p:txBody>
          <a:bodyPr anchor="b"/>
          <a:lstStyle>
            <a:lvl1pPr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704850" y="5180012"/>
            <a:ext cx="8901114" cy="2554288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4373564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67" name="Shape 67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xfrm>
            <a:off x="711200" y="412750"/>
            <a:ext cx="8901114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xfrm>
            <a:off x="711200" y="1897063"/>
            <a:ext cx="4365625" cy="930276"/>
          </a:xfrm>
          <a:prstGeom prst="rect">
            <a:avLst/>
          </a:prstGeom>
        </p:spPr>
        <p:txBody>
          <a:bodyPr anchor="b"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71" name="Shape 71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xfrm>
            <a:off x="709612" y="412750"/>
            <a:ext cx="8901113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74" name="Shape 74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79" name="Shape 79"/>
          <p:cNvSpPr>
            <a:spLocks noGrp="1"/>
          </p:cNvSpPr>
          <p:nvPr>
            <p:ph type="body" idx="1"/>
          </p:nvPr>
        </p:nvSpPr>
        <p:spPr>
          <a:xfrm>
            <a:off x="4387850" y="1114425"/>
            <a:ext cx="5224463" cy="6619876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3200"/>
            </a:lvl1pPr>
            <a:lvl2pPr marL="718457" indent="-261257" defTabSz="914400">
              <a:spcBef>
                <a:spcPts val="1000"/>
              </a:spcBef>
              <a:defRPr sz="3200"/>
            </a:lvl2pPr>
            <a:lvl3pPr marL="1219200" indent="-304800" defTabSz="914400">
              <a:spcBef>
                <a:spcPts val="1000"/>
              </a:spcBef>
              <a:defRPr sz="3200"/>
            </a:lvl3pPr>
            <a:lvl4pPr marL="1737360" indent="-365760" defTabSz="914400">
              <a:spcBef>
                <a:spcPts val="1000"/>
              </a:spcBef>
              <a:defRPr sz="3200"/>
            </a:lvl4pPr>
            <a:lvl5pPr marL="2194560" indent="-365760" defTabSz="914400">
              <a:spcBef>
                <a:spcPts val="10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80" name="Shape 80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711200" y="2322513"/>
            <a:ext cx="3328988" cy="5411787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84" name="Shape 84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/>
          </p:cNvSpPr>
          <p:nvPr>
            <p:ph type="title"/>
          </p:nvPr>
        </p:nvSpPr>
        <p:spPr>
          <a:xfrm>
            <a:off x="7386638" y="0"/>
            <a:ext cx="2224088" cy="7385050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91" name="Shape 91"/>
          <p:cNvSpPr>
            <a:spLocks noGrp="1"/>
          </p:cNvSpPr>
          <p:nvPr>
            <p:ph type="body" idx="1"/>
          </p:nvPr>
        </p:nvSpPr>
        <p:spPr>
          <a:xfrm>
            <a:off x="709612" y="412750"/>
            <a:ext cx="6524626" cy="7321550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92" name="Shape 92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/>
          </p:cNvSpPr>
          <p:nvPr>
            <p:ph type="title"/>
          </p:nvPr>
        </p:nvSpPr>
        <p:spPr>
          <a:xfrm>
            <a:off x="1290637" y="0"/>
            <a:ext cx="7739063" cy="3962400"/>
          </a:xfrm>
          <a:prstGeom prst="rect">
            <a:avLst/>
          </a:prstGeom>
        </p:spPr>
        <p:txBody>
          <a:bodyPr anchor="b"/>
          <a:lstStyle>
            <a:lvl1pPr algn="ctr"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95" name="Shape 95"/>
          <p:cNvSpPr>
            <a:spLocks noGrp="1"/>
          </p:cNvSpPr>
          <p:nvPr>
            <p:ph type="body" idx="1"/>
          </p:nvPr>
        </p:nvSpPr>
        <p:spPr>
          <a:xfrm>
            <a:off x="1290637" y="4065587"/>
            <a:ext cx="7739063" cy="3668713"/>
          </a:xfrm>
          <a:prstGeom prst="rect">
            <a:avLst/>
          </a:prstGeom>
        </p:spPr>
        <p:txBody>
          <a:bodyPr/>
          <a:lstStyle>
            <a:lvl1pPr marL="0" indent="0" algn="ctr" defTabSz="914400">
              <a:spcBef>
                <a:spcPts val="1000"/>
              </a:spcBef>
              <a:buSzTx/>
              <a:buFontTx/>
              <a:buNone/>
              <a:defRPr sz="2400"/>
            </a:lvl1pPr>
          </a:lstStyle>
          <a:p>
            <a:pPr lvl="0">
              <a:defRPr sz="1800"/>
            </a:pPr>
            <a:r>
              <a:rPr sz="2400"/>
              <a:t>Образец подзаголовка</a:t>
            </a:r>
          </a:p>
        </p:txBody>
      </p:sp>
      <p:sp>
        <p:nvSpPr>
          <p:cNvPr id="96" name="Shape 96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99" name="Shape 99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00" name="Shape 100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title"/>
          </p:nvPr>
        </p:nvSpPr>
        <p:spPr>
          <a:xfrm>
            <a:off x="704850" y="0"/>
            <a:ext cx="8901114" cy="5149850"/>
          </a:xfrm>
          <a:prstGeom prst="rect">
            <a:avLst/>
          </a:prstGeom>
        </p:spPr>
        <p:txBody>
          <a:bodyPr anchor="b"/>
          <a:lstStyle>
            <a:lvl1pPr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103" name="Shape 103"/>
          <p:cNvSpPr>
            <a:spLocks noGrp="1"/>
          </p:cNvSpPr>
          <p:nvPr>
            <p:ph type="body" idx="1"/>
          </p:nvPr>
        </p:nvSpPr>
        <p:spPr>
          <a:xfrm>
            <a:off x="704850" y="5180012"/>
            <a:ext cx="8901114" cy="2554288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104" name="Shape 104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4373564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08" name="Shape 108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title"/>
          </p:nvPr>
        </p:nvSpPr>
        <p:spPr>
          <a:xfrm>
            <a:off x="711200" y="412750"/>
            <a:ext cx="8901114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11" name="Shape 111"/>
          <p:cNvSpPr>
            <a:spLocks noGrp="1"/>
          </p:cNvSpPr>
          <p:nvPr>
            <p:ph type="body" idx="1"/>
          </p:nvPr>
        </p:nvSpPr>
        <p:spPr>
          <a:xfrm>
            <a:off x="711200" y="1897063"/>
            <a:ext cx="4365625" cy="930276"/>
          </a:xfrm>
          <a:prstGeom prst="rect">
            <a:avLst/>
          </a:prstGeom>
        </p:spPr>
        <p:txBody>
          <a:bodyPr anchor="b"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112" name="Shape 112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xfrm>
            <a:off x="709612" y="412750"/>
            <a:ext cx="8901113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15" name="Shape 115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4387850" y="1114425"/>
            <a:ext cx="5224463" cy="6619876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3200"/>
            </a:lvl1pPr>
            <a:lvl2pPr marL="718457" indent="-261257" defTabSz="914400">
              <a:spcBef>
                <a:spcPts val="1000"/>
              </a:spcBef>
              <a:defRPr sz="3200"/>
            </a:lvl2pPr>
            <a:lvl3pPr marL="1219200" indent="-304800" defTabSz="914400">
              <a:spcBef>
                <a:spcPts val="1000"/>
              </a:spcBef>
              <a:defRPr sz="3200"/>
            </a:lvl3pPr>
            <a:lvl4pPr marL="1737360" indent="-365760" defTabSz="914400">
              <a:spcBef>
                <a:spcPts val="1000"/>
              </a:spcBef>
              <a:defRPr sz="3200"/>
            </a:lvl4pPr>
            <a:lvl5pPr marL="2194560" indent="-365760" defTabSz="914400">
              <a:spcBef>
                <a:spcPts val="10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121" name="Shape 121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711200" y="2322513"/>
            <a:ext cx="3328988" cy="5411787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28" name="Shape 128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29" name="Shape 129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xfrm>
            <a:off x="7386638" y="0"/>
            <a:ext cx="2224088" cy="7385050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32" name="Shape 132"/>
          <p:cNvSpPr>
            <a:spLocks noGrp="1"/>
          </p:cNvSpPr>
          <p:nvPr>
            <p:ph type="body" idx="1"/>
          </p:nvPr>
        </p:nvSpPr>
        <p:spPr>
          <a:xfrm>
            <a:off x="709612" y="412750"/>
            <a:ext cx="6524626" cy="7321550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33" name="Shape 133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xfrm>
            <a:off x="1290637" y="0"/>
            <a:ext cx="7739063" cy="3962400"/>
          </a:xfrm>
          <a:prstGeom prst="rect">
            <a:avLst/>
          </a:prstGeom>
        </p:spPr>
        <p:txBody>
          <a:bodyPr anchor="b"/>
          <a:lstStyle>
            <a:lvl1pPr algn="ctr"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136" name="Shape 136"/>
          <p:cNvSpPr>
            <a:spLocks noGrp="1"/>
          </p:cNvSpPr>
          <p:nvPr>
            <p:ph type="body" idx="1"/>
          </p:nvPr>
        </p:nvSpPr>
        <p:spPr>
          <a:xfrm>
            <a:off x="1290637" y="4065587"/>
            <a:ext cx="7739063" cy="3668713"/>
          </a:xfrm>
          <a:prstGeom prst="rect">
            <a:avLst/>
          </a:prstGeom>
        </p:spPr>
        <p:txBody>
          <a:bodyPr/>
          <a:lstStyle>
            <a:lvl1pPr marL="0" indent="0" algn="ctr" defTabSz="914400">
              <a:spcBef>
                <a:spcPts val="1000"/>
              </a:spcBef>
              <a:buSzTx/>
              <a:buFontTx/>
              <a:buNone/>
              <a:defRPr sz="2400"/>
            </a:lvl1pPr>
          </a:lstStyle>
          <a:p>
            <a:pPr lvl="0">
              <a:defRPr sz="1800"/>
            </a:pPr>
            <a:r>
              <a:rPr sz="2400"/>
              <a:t>Образец подзаголовка</a:t>
            </a:r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40" name="Shape 140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41" name="Shape 141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>
            <a:spLocks noGrp="1"/>
          </p:cNvSpPr>
          <p:nvPr>
            <p:ph type="title"/>
          </p:nvPr>
        </p:nvSpPr>
        <p:spPr>
          <a:xfrm>
            <a:off x="704850" y="0"/>
            <a:ext cx="8901114" cy="5149850"/>
          </a:xfrm>
          <a:prstGeom prst="rect">
            <a:avLst/>
          </a:prstGeom>
        </p:spPr>
        <p:txBody>
          <a:bodyPr anchor="b"/>
          <a:lstStyle>
            <a:lvl1pPr defTabSz="914400">
              <a:defRPr sz="6000"/>
            </a:lvl1pPr>
          </a:lstStyle>
          <a:p>
            <a:pPr lvl="0">
              <a:defRPr sz="1800"/>
            </a:pPr>
            <a:r>
              <a:rPr sz="6000"/>
              <a:t>Образец заголовка</a:t>
            </a:r>
          </a:p>
        </p:txBody>
      </p:sp>
      <p:sp>
        <p:nvSpPr>
          <p:cNvPr id="144" name="Shape 144"/>
          <p:cNvSpPr>
            <a:spLocks noGrp="1"/>
          </p:cNvSpPr>
          <p:nvPr>
            <p:ph type="body" idx="1"/>
          </p:nvPr>
        </p:nvSpPr>
        <p:spPr>
          <a:xfrm>
            <a:off x="704850" y="5180012"/>
            <a:ext cx="8901114" cy="2554288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888888"/>
                </a:solidFill>
              </a:rPr>
              <a:t>Образец текста</a:t>
            </a:r>
          </a:p>
        </p:txBody>
      </p:sp>
      <p:sp>
        <p:nvSpPr>
          <p:cNvPr id="145" name="Shape 145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48" name="Shape 148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4373564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49" name="Shape 149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/>
          </p:cNvSpPr>
          <p:nvPr>
            <p:ph type="title"/>
          </p:nvPr>
        </p:nvSpPr>
        <p:spPr>
          <a:xfrm>
            <a:off x="711200" y="412750"/>
            <a:ext cx="8901114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52" name="Shape 152"/>
          <p:cNvSpPr>
            <a:spLocks noGrp="1"/>
          </p:cNvSpPr>
          <p:nvPr>
            <p:ph type="body" idx="1"/>
          </p:nvPr>
        </p:nvSpPr>
        <p:spPr>
          <a:xfrm>
            <a:off x="711200" y="1897063"/>
            <a:ext cx="4365625" cy="930276"/>
          </a:xfrm>
          <a:prstGeom prst="rect">
            <a:avLst/>
          </a:prstGeom>
        </p:spPr>
        <p:txBody>
          <a:bodyPr anchor="b"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Образец текста</a:t>
            </a:r>
          </a:p>
        </p:txBody>
      </p:sp>
      <p:sp>
        <p:nvSpPr>
          <p:cNvPr id="153" name="Shape 153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709612" y="412750"/>
            <a:ext cx="8901113" cy="14954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56" name="Shape 156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61" name="Shape 161"/>
          <p:cNvSpPr>
            <a:spLocks noGrp="1"/>
          </p:cNvSpPr>
          <p:nvPr>
            <p:ph type="body" idx="1"/>
          </p:nvPr>
        </p:nvSpPr>
        <p:spPr>
          <a:xfrm>
            <a:off x="4387850" y="1114425"/>
            <a:ext cx="5224463" cy="6619876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3200"/>
            </a:lvl1pPr>
            <a:lvl2pPr marL="718457" indent="-261257" defTabSz="914400">
              <a:spcBef>
                <a:spcPts val="1000"/>
              </a:spcBef>
              <a:defRPr sz="3200"/>
            </a:lvl2pPr>
            <a:lvl3pPr marL="1219200" indent="-304800" defTabSz="914400">
              <a:spcBef>
                <a:spcPts val="1000"/>
              </a:spcBef>
              <a:defRPr sz="3200"/>
            </a:lvl3pPr>
            <a:lvl4pPr marL="1737360" indent="-365760" defTabSz="914400">
              <a:spcBef>
                <a:spcPts val="1000"/>
              </a:spcBef>
              <a:defRPr sz="3200"/>
            </a:lvl4pPr>
            <a:lvl5pPr marL="2194560" indent="-365760" defTabSz="914400">
              <a:spcBef>
                <a:spcPts val="10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Образец текста</a:t>
            </a:r>
          </a:p>
          <a:p>
            <a:pPr lvl="1">
              <a:defRPr sz="1800"/>
            </a:pPr>
            <a:r>
              <a:rPr sz="3200"/>
              <a:t>Второй уровень</a:t>
            </a:r>
          </a:p>
          <a:p>
            <a:pPr lvl="2">
              <a:defRPr sz="1800"/>
            </a:pPr>
            <a:r>
              <a:rPr sz="3200"/>
              <a:t>Третий уровень</a:t>
            </a:r>
          </a:p>
          <a:p>
            <a:pPr lvl="3">
              <a:defRPr sz="1800"/>
            </a:pPr>
            <a:r>
              <a:rPr sz="3200"/>
              <a:t>Четвертый уровень</a:t>
            </a:r>
          </a:p>
          <a:p>
            <a:pPr lvl="4">
              <a:defRPr sz="1800"/>
            </a:pPr>
            <a:r>
              <a:rPr sz="3200"/>
              <a:t>Пятый уровень</a:t>
            </a:r>
          </a:p>
        </p:txBody>
      </p:sp>
      <p:sp>
        <p:nvSpPr>
          <p:cNvPr id="162" name="Shape 162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711200" y="0"/>
            <a:ext cx="3328988" cy="2322513"/>
          </a:xfrm>
          <a:prstGeom prst="rect">
            <a:avLst/>
          </a:prstGeom>
        </p:spPr>
        <p:txBody>
          <a:bodyPr anchor="b"/>
          <a:lstStyle>
            <a:lvl1pPr defTabSz="914400">
              <a:defRPr sz="3200"/>
            </a:lvl1pPr>
          </a:lstStyle>
          <a:p>
            <a:pPr lvl="0">
              <a:defRPr sz="1800"/>
            </a:pPr>
            <a:r>
              <a:rPr sz="3200"/>
              <a:t>Образец заголовка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idx="1"/>
          </p:nvPr>
        </p:nvSpPr>
        <p:spPr>
          <a:xfrm>
            <a:off x="711200" y="2322513"/>
            <a:ext cx="3328988" cy="5411787"/>
          </a:xfrm>
          <a:prstGeom prst="rect">
            <a:avLst/>
          </a:prstGeom>
        </p:spPr>
        <p:txBody>
          <a:bodyPr/>
          <a:lstStyle>
            <a:lvl1pPr marL="0" indent="0" defTabSz="914400">
              <a:spcBef>
                <a:spcPts val="1000"/>
              </a:spcBef>
              <a:buSzTx/>
              <a:buFontTx/>
              <a:buNone/>
              <a:defRPr sz="1600"/>
            </a:lvl1pPr>
          </a:lstStyle>
          <a:p>
            <a:pPr lvl="0">
              <a:defRPr sz="1800"/>
            </a:pPr>
            <a:r>
              <a:rPr sz="1600"/>
              <a:t>Образец текста</a:t>
            </a:r>
          </a:p>
        </p:txBody>
      </p:sp>
      <p:sp>
        <p:nvSpPr>
          <p:cNvPr id="166" name="Shape 166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/>
          </p:cNvSpPr>
          <p:nvPr>
            <p:ph type="title"/>
          </p:nvPr>
        </p:nvSpPr>
        <p:spPr>
          <a:xfrm>
            <a:off x="709612" y="260350"/>
            <a:ext cx="8901113" cy="1800225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69" name="Shape 169"/>
          <p:cNvSpPr>
            <a:spLocks noGrp="1"/>
          </p:cNvSpPr>
          <p:nvPr>
            <p:ph type="body" idx="1"/>
          </p:nvPr>
        </p:nvSpPr>
        <p:spPr>
          <a:xfrm>
            <a:off x="709612" y="2060575"/>
            <a:ext cx="8901113" cy="5673725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70" name="Shape 170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title"/>
          </p:nvPr>
        </p:nvSpPr>
        <p:spPr>
          <a:xfrm>
            <a:off x="7386638" y="0"/>
            <a:ext cx="2224088" cy="7385050"/>
          </a:xfrm>
          <a:prstGeom prst="rect">
            <a:avLst/>
          </a:prstGeom>
        </p:spPr>
        <p:txBody>
          <a:bodyPr/>
          <a:lstStyle>
            <a:lvl1pPr defTabSz="914400">
              <a:defRPr sz="4400"/>
            </a:lvl1pPr>
          </a:lstStyle>
          <a:p>
            <a:pPr lvl="0">
              <a:defRPr sz="1800"/>
            </a:pPr>
            <a:r>
              <a:rPr sz="4400"/>
              <a:t>Образец заголовка</a:t>
            </a:r>
          </a:p>
        </p:txBody>
      </p:sp>
      <p:sp>
        <p:nvSpPr>
          <p:cNvPr id="173" name="Shape 173"/>
          <p:cNvSpPr>
            <a:spLocks noGrp="1"/>
          </p:cNvSpPr>
          <p:nvPr>
            <p:ph type="body" idx="1"/>
          </p:nvPr>
        </p:nvSpPr>
        <p:spPr>
          <a:xfrm>
            <a:off x="709612" y="412750"/>
            <a:ext cx="6524626" cy="7321550"/>
          </a:xfrm>
          <a:prstGeom prst="rect">
            <a:avLst/>
          </a:prstGeom>
        </p:spPr>
        <p:txBody>
          <a:bodyPr/>
          <a:lstStyle>
            <a:lvl1pPr marL="228600" indent="-228600" defTabSz="914400">
              <a:spcBef>
                <a:spcPts val="1000"/>
              </a:spcBef>
              <a:defRPr sz="2800"/>
            </a:lvl1pPr>
            <a:lvl2pPr marL="723900" indent="-266700" defTabSz="914400">
              <a:spcBef>
                <a:spcPts val="1000"/>
              </a:spcBef>
              <a:defRPr sz="2800"/>
            </a:lvl2pPr>
            <a:lvl3pPr marL="1234439" indent="-320039" defTabSz="914400">
              <a:spcBef>
                <a:spcPts val="1000"/>
              </a:spcBef>
              <a:defRPr sz="2800"/>
            </a:lvl3pPr>
            <a:lvl4pPr marL="1727200" indent="-355600" defTabSz="914400">
              <a:spcBef>
                <a:spcPts val="1000"/>
              </a:spcBef>
              <a:defRPr sz="2800"/>
            </a:lvl4pPr>
            <a:lvl5pPr marL="2184400" indent="-355600" defTabSz="914400">
              <a:spcBef>
                <a:spcPts val="10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Образец текста</a:t>
            </a:r>
          </a:p>
          <a:p>
            <a:pPr lvl="1">
              <a:defRPr sz="1800"/>
            </a:pPr>
            <a:r>
              <a:rPr sz="2800"/>
              <a:t>Второй уровень</a:t>
            </a:r>
          </a:p>
          <a:p>
            <a:pPr lvl="2">
              <a:defRPr sz="1800"/>
            </a:pPr>
            <a:r>
              <a:rPr sz="2800"/>
              <a:t>Третий уровень</a:t>
            </a:r>
          </a:p>
          <a:p>
            <a:pPr lvl="3">
              <a:defRPr sz="1800"/>
            </a:pPr>
            <a:r>
              <a:rPr sz="2800"/>
              <a:t>Четвертый уровень</a:t>
            </a:r>
          </a:p>
          <a:p>
            <a:pPr lvl="4">
              <a:defRPr sz="1800"/>
            </a:pPr>
            <a:r>
              <a:rPr sz="2800"/>
              <a:t>Пятый уровень</a:t>
            </a:r>
          </a:p>
        </p:txBody>
      </p:sp>
      <p:sp>
        <p:nvSpPr>
          <p:cNvPr id="174" name="Shape 174"/>
          <p:cNvSpPr>
            <a:spLocks noGrp="1"/>
          </p:cNvSpPr>
          <p:nvPr>
            <p:ph type="sldNum" sz="quarter" idx="2"/>
          </p:nvPr>
        </p:nvSpPr>
        <p:spPr>
          <a:xfrm>
            <a:off x="7288213" y="7245668"/>
            <a:ext cx="2322513" cy="269241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09523" y="259818"/>
            <a:ext cx="8901293" cy="1800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900"/>
              <a:t>Образец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09523" y="2060589"/>
            <a:ext cx="8901293" cy="56737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100"/>
              <a:t>Образец текста</a:t>
            </a:r>
          </a:p>
          <a:p>
            <a:pPr lvl="1">
              <a:defRPr sz="1800"/>
            </a:pPr>
            <a:r>
              <a:rPr sz="3100"/>
              <a:t>Второй уровень</a:t>
            </a:r>
          </a:p>
          <a:p>
            <a:pPr lvl="2">
              <a:defRPr sz="1800"/>
            </a:pPr>
            <a:r>
              <a:rPr sz="3100"/>
              <a:t>Третий уровень</a:t>
            </a:r>
          </a:p>
          <a:p>
            <a:pPr lvl="3">
              <a:defRPr sz="1800"/>
            </a:pPr>
            <a:r>
              <a:rPr sz="3100"/>
              <a:t>Четвертый уровень</a:t>
            </a:r>
          </a:p>
          <a:p>
            <a:pPr lvl="4">
              <a:defRPr sz="1800"/>
            </a:pPr>
            <a:r>
              <a:rPr sz="3100"/>
              <a:t>Пятый уровень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7288738" y="7239526"/>
            <a:ext cx="2322077" cy="2819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3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  <p:sldLayoutId id="2147483673" r:id="rId24"/>
    <p:sldLayoutId id="2147483674" r:id="rId25"/>
    <p:sldLayoutId id="2147483675" r:id="rId26"/>
    <p:sldLayoutId id="2147483676" r:id="rId27"/>
    <p:sldLayoutId id="2147483677" r:id="rId28"/>
    <p:sldLayoutId id="2147483678" r:id="rId29"/>
    <p:sldLayoutId id="2147483679" r:id="rId30"/>
    <p:sldLayoutId id="2147483680" r:id="rId31"/>
    <p:sldLayoutId id="2147483681" r:id="rId32"/>
    <p:sldLayoutId id="2147483682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8" r:id="rId39"/>
    <p:sldLayoutId id="2147483689" r:id="rId40"/>
    <p:sldLayoutId id="2147483690" r:id="rId41"/>
    <p:sldLayoutId id="2147483691" r:id="rId42"/>
    <p:sldLayoutId id="2147483692" r:id="rId43"/>
    <p:sldLayoutId id="2147483693" r:id="rId44"/>
  </p:sldLayoutIdLst>
  <p:transition spd="med"/>
  <p:txStyles>
    <p:titleStyle>
      <a:lvl1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1pPr>
      <a:lvl2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2pPr>
      <a:lvl3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3pPr>
      <a:lvl4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4pPr>
      <a:lvl5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5pPr>
      <a:lvl6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6pPr>
      <a:lvl7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7pPr>
      <a:lvl8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8pPr>
      <a:lvl9pPr defTabSz="1031992">
        <a:lnSpc>
          <a:spcPct val="90000"/>
        </a:lnSpc>
        <a:defRPr sz="4900">
          <a:latin typeface="Calibri Light"/>
          <a:ea typeface="Calibri Light"/>
          <a:cs typeface="Calibri Light"/>
          <a:sym typeface="Calibri Light"/>
        </a:defRPr>
      </a:lvl9pPr>
    </p:titleStyle>
    <p:bodyStyle>
      <a:lvl1pPr marL="257998" indent="-257998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1pPr>
      <a:lvl2pPr marL="812215" indent="-296219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2pPr>
      <a:lvl3pPr marL="1395534" indent="-363542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3pPr>
      <a:lvl4pPr marL="1947884" indent="-399896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4pPr>
      <a:lvl5pPr marL="2463880" indent="-399896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5pPr>
      <a:lvl6pPr marL="2979876" indent="-399896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6pPr>
      <a:lvl7pPr marL="3495871" indent="-399896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7pPr>
      <a:lvl8pPr marL="4011867" indent="-399896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8pPr>
      <a:lvl9pPr marL="4527863" indent="-399897" defTabSz="1031992">
        <a:lnSpc>
          <a:spcPct val="90000"/>
        </a:lnSpc>
        <a:spcBef>
          <a:spcPts val="1100"/>
        </a:spcBef>
        <a:buSzPct val="100000"/>
        <a:buFont typeface="Arial"/>
        <a:buChar char="•"/>
        <a:defRPr sz="31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3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11" Type="http://schemas.openxmlformats.org/officeDocument/2006/relationships/oleObject" Target="../embeddings/oleObject2.bin"/><Relationship Id="rId5" Type="http://schemas.openxmlformats.org/officeDocument/2006/relationships/image" Target="../media/image2.png"/><Relationship Id="rId10" Type="http://schemas.openxmlformats.org/officeDocument/2006/relationships/image" Target="../media/image15.jpeg"/><Relationship Id="rId4" Type="http://schemas.openxmlformats.org/officeDocument/2006/relationships/image" Target="../media/image5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4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5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wmf"/><Relationship Id="rId11" Type="http://schemas.openxmlformats.org/officeDocument/2006/relationships/image" Target="../media/image23.pn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22.jpeg"/><Relationship Id="rId4" Type="http://schemas.openxmlformats.org/officeDocument/2006/relationships/image" Target="../media/image2.pn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3" descr="var4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0" y="1677606"/>
            <a:ext cx="10242586" cy="5497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272" y="1380868"/>
            <a:ext cx="9710870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Экспертная сессия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инновационно-промышленного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кластера возобновляемых природных ресурсов Томской области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0" descr="image00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29375"/>
            <a:ext cx="103124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Антенный пост_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2250" y="2422871"/>
            <a:ext cx="2470150" cy="400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9" name="Shape 179"/>
          <p:cNvSpPr>
            <a:spLocks noGrp="1"/>
          </p:cNvSpPr>
          <p:nvPr>
            <p:ph type="title"/>
          </p:nvPr>
        </p:nvSpPr>
        <p:spPr>
          <a:xfrm>
            <a:off x="0" y="2961713"/>
            <a:ext cx="9781136" cy="1136757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Геоинформационные</a:t>
            </a:r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технологии – в интересах «экономики природы» Томской области» 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0871" y="4326420"/>
            <a:ext cx="7235381" cy="19389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 i="1" dirty="0">
                <a:latin typeface="Arial" panose="020B0604020202020204" pitchFamily="34" charset="0"/>
              </a:rPr>
              <a:t>Демкин В.П. – проректор по сетевой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 i="1" dirty="0">
                <a:latin typeface="Arial" panose="020B0604020202020204" pitchFamily="34" charset="0"/>
              </a:rPr>
              <a:t>информационной деятельности </a:t>
            </a:r>
            <a:endParaRPr lang="en-US" altLang="ru-RU" sz="2000" b="1" i="1" dirty="0" smtClean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ru-RU" altLang="ru-RU" sz="2000" b="1" i="1" dirty="0" smtClean="0">
                <a:latin typeface="Arial" panose="020B0604020202020204" pitchFamily="34" charset="0"/>
              </a:rPr>
              <a:t>Хромых В.В. – зав. Лабораторией Регионального </a:t>
            </a:r>
          </a:p>
          <a:p>
            <a:pPr>
              <a:defRPr/>
            </a:pPr>
            <a:r>
              <a:rPr lang="ru-RU" altLang="ru-RU" sz="2000" b="1" i="1" dirty="0" smtClean="0">
                <a:latin typeface="Arial" panose="020B0604020202020204" pitchFamily="34" charset="0"/>
              </a:rPr>
              <a:t>Центра аэрокосмического мониторинга ТГУ</a:t>
            </a:r>
          </a:p>
          <a:p>
            <a:pPr>
              <a:spcBef>
                <a:spcPct val="0"/>
              </a:spcBef>
              <a:buFontTx/>
              <a:buNone/>
            </a:pPr>
            <a:endParaRPr lang="ru-RU" altLang="ru-RU" sz="2000" i="1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000" i="1" dirty="0">
                <a:latin typeface="Arial" panose="020B0604020202020204" pitchFamily="34" charset="0"/>
              </a:rPr>
              <a:t>Презентация </a:t>
            </a:r>
            <a:r>
              <a:rPr lang="ru-RU" altLang="ru-RU" sz="2000" i="1" dirty="0" smtClean="0">
                <a:latin typeface="Arial" panose="020B0604020202020204" pitchFamily="34" charset="0"/>
              </a:rPr>
              <a:t>1</a:t>
            </a:r>
            <a:r>
              <a:rPr lang="en-US" altLang="ru-RU" sz="2000" i="1" dirty="0" smtClean="0">
                <a:latin typeface="Arial" panose="020B0604020202020204" pitchFamily="34" charset="0"/>
              </a:rPr>
              <a:t>5</a:t>
            </a:r>
            <a:r>
              <a:rPr lang="ru-RU" altLang="ru-RU" sz="2000" i="1" dirty="0" smtClean="0">
                <a:latin typeface="Arial" panose="020B0604020202020204" pitchFamily="34" charset="0"/>
              </a:rPr>
              <a:t>.</a:t>
            </a:r>
            <a:r>
              <a:rPr lang="en-US" altLang="ru-RU" sz="2000" i="1" dirty="0" smtClean="0">
                <a:latin typeface="Arial" panose="020B0604020202020204" pitchFamily="34" charset="0"/>
              </a:rPr>
              <a:t>06</a:t>
            </a:r>
            <a:r>
              <a:rPr lang="ru-RU" altLang="ru-RU" sz="2000" i="1" dirty="0" smtClean="0">
                <a:latin typeface="Arial" panose="020B0604020202020204" pitchFamily="34" charset="0"/>
              </a:rPr>
              <a:t>.201</a:t>
            </a:r>
            <a:r>
              <a:rPr lang="en-US" altLang="ru-RU" sz="2000" i="1" dirty="0" smtClean="0">
                <a:latin typeface="Arial" panose="020B0604020202020204" pitchFamily="34" charset="0"/>
              </a:rPr>
              <a:t>8</a:t>
            </a:r>
            <a:endParaRPr lang="ru-RU" altLang="ru-RU" sz="2000" i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2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25757" y="7300640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9" name="Picture 10" descr="http://www.gascom.ru/upload/content_image/smotr/smotr_orbital_grou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058" y="0"/>
            <a:ext cx="2510342" cy="2348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5"/>
          <p:cNvSpPr>
            <a:spLocks noChangeArrowheads="1"/>
          </p:cNvSpPr>
          <p:nvPr/>
        </p:nvSpPr>
        <p:spPr bwMode="auto">
          <a:xfrm>
            <a:off x="195944" y="1524906"/>
            <a:ext cx="9906000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71563" eaLnBrk="0" fontAlgn="base" hangingPunct="0">
              <a:spcBef>
                <a:spcPct val="0"/>
              </a:spcBef>
              <a:spcAft>
                <a:spcPct val="0"/>
              </a:spcAft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71563" eaLnBrk="0" fontAlgn="base" hangingPunct="0">
              <a:spcBef>
                <a:spcPct val="0"/>
              </a:spcBef>
              <a:spcAft>
                <a:spcPct val="0"/>
              </a:spcAft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71563" eaLnBrk="0" fontAlgn="base" hangingPunct="0">
              <a:spcBef>
                <a:spcPct val="0"/>
              </a:spcBef>
              <a:spcAft>
                <a:spcPct val="0"/>
              </a:spcAft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71563" eaLnBrk="0" fontAlgn="base" hangingPunct="0">
              <a:spcBef>
                <a:spcPct val="0"/>
              </a:spcBef>
              <a:spcAft>
                <a:spcPct val="0"/>
              </a:spcAft>
              <a:defRPr sz="17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u="sng" dirty="0" smtClean="0"/>
              <a:t>Основание для проекта:</a:t>
            </a:r>
          </a:p>
          <a:p>
            <a:pPr eaLnBrk="1" hangingPunct="1">
              <a:defRPr/>
            </a:pPr>
            <a:endParaRPr lang="ru-RU" sz="1200" dirty="0" smtClean="0"/>
          </a:p>
          <a:p>
            <a:pPr marL="171450" indent="-171450" eaLnBrk="1" hangingPunct="1">
              <a:buFontTx/>
              <a:buChar char="-"/>
              <a:defRPr/>
            </a:pPr>
            <a:r>
              <a:rPr lang="ru-RU" sz="1400" dirty="0" smtClean="0"/>
              <a:t>Меморандум о создании РС ДЗЗ (Администрация ТО, Газпром космические системы, ТГУ) от 29.03.2013 г.</a:t>
            </a:r>
          </a:p>
          <a:p>
            <a:pPr marL="171450" indent="-171450" eaLnBrk="1" hangingPunct="1">
              <a:buFontTx/>
              <a:buChar char="-"/>
              <a:defRPr/>
            </a:pPr>
            <a:endParaRPr lang="ru-RU" sz="1400" dirty="0" smtClean="0"/>
          </a:p>
          <a:p>
            <a:pPr eaLnBrk="1" hangingPunct="1">
              <a:defRPr/>
            </a:pPr>
            <a:r>
              <a:rPr lang="ru-RU" sz="1400" dirty="0" smtClean="0"/>
              <a:t> - Протокол стратегической сессии (общего собрания участников) </a:t>
            </a:r>
            <a:r>
              <a:rPr lang="ru-RU" sz="1400" dirty="0" err="1" smtClean="0"/>
              <a:t>инновационно</a:t>
            </a:r>
            <a:r>
              <a:rPr lang="ru-RU" sz="1400" dirty="0" smtClean="0"/>
              <a:t>-промышленного кластера возобновляемых природных ресурсов Томской области 15.05.2015 г. </a:t>
            </a:r>
          </a:p>
          <a:p>
            <a:pPr eaLnBrk="1" hangingPunct="1">
              <a:defRPr/>
            </a:pPr>
            <a:endParaRPr lang="ru-RU" sz="1400" dirty="0" smtClean="0"/>
          </a:p>
          <a:p>
            <a:pPr>
              <a:defRPr/>
            </a:pPr>
            <a:r>
              <a:rPr lang="ru-RU" altLang="ru-RU" sz="1400" dirty="0" smtClean="0"/>
              <a:t>- С</a:t>
            </a:r>
            <a:r>
              <a:rPr lang="ru-RU" sz="1400" dirty="0" smtClean="0"/>
              <a:t>оглашение  о взаимодействии для реализации мероприятий Концепции создания </a:t>
            </a:r>
          </a:p>
          <a:p>
            <a:pPr>
              <a:defRPr/>
            </a:pPr>
            <a:r>
              <a:rPr lang="ru-RU" sz="1400" dirty="0" smtClean="0"/>
              <a:t>в Томской области инновационного территориального центра «ИНО Томск» между </a:t>
            </a:r>
          </a:p>
          <a:p>
            <a:pPr>
              <a:defRPr/>
            </a:pPr>
            <a:r>
              <a:rPr lang="ru-RU" sz="1400" dirty="0" smtClean="0"/>
              <a:t>Департаментом лесного хозяйства Томской области, филиалом ФГУП «</a:t>
            </a:r>
            <a:r>
              <a:rPr lang="ru-RU" sz="1400" dirty="0" err="1" smtClean="0"/>
              <a:t>Рослесинфорг</a:t>
            </a:r>
            <a:r>
              <a:rPr lang="ru-RU" sz="1400" dirty="0" smtClean="0"/>
              <a:t>» </a:t>
            </a:r>
          </a:p>
          <a:p>
            <a:pPr>
              <a:defRPr/>
            </a:pPr>
            <a:r>
              <a:rPr lang="ru-RU" sz="1400" dirty="0" smtClean="0"/>
              <a:t>«</a:t>
            </a:r>
            <a:r>
              <a:rPr lang="ru-RU" sz="1400" dirty="0" err="1" smtClean="0"/>
              <a:t>Запсиблеспроект</a:t>
            </a:r>
            <a:r>
              <a:rPr lang="ru-RU" sz="1400" dirty="0" smtClean="0"/>
              <a:t>», Томским филиалом  ФГУП «</a:t>
            </a:r>
            <a:r>
              <a:rPr lang="ru-RU" sz="1400" dirty="0" err="1" smtClean="0"/>
              <a:t>Рослесинфорг</a:t>
            </a:r>
            <a:r>
              <a:rPr lang="ru-RU" sz="1400" dirty="0" smtClean="0"/>
              <a:t>» </a:t>
            </a:r>
          </a:p>
          <a:p>
            <a:pPr>
              <a:defRPr/>
            </a:pPr>
            <a:r>
              <a:rPr lang="ru-RU" sz="1400" dirty="0" smtClean="0"/>
              <a:t>и Национальным исследовательским  Томским государственным университетом от 09.10.2015 г.</a:t>
            </a:r>
          </a:p>
          <a:p>
            <a:pPr>
              <a:defRPr/>
            </a:pPr>
            <a:endParaRPr lang="ru-RU" sz="1400" dirty="0" smtClean="0"/>
          </a:p>
          <a:p>
            <a:pPr eaLnBrk="1" hangingPunct="1">
              <a:defRPr/>
            </a:pPr>
            <a:r>
              <a:rPr lang="ru-RU" altLang="ru-RU" sz="1400" dirty="0" smtClean="0"/>
              <a:t>- Протокол стратегической сессии по обновлению плана (Дорожной карты) по реализации Концепции создания в Томской области Инновационного территориального центра «ИНО-Томск» в 2016-2017 г. (10-11 марта 2016)</a:t>
            </a:r>
          </a:p>
          <a:p>
            <a:pPr eaLnBrk="1" hangingPunct="1">
              <a:defRPr/>
            </a:pPr>
            <a:r>
              <a:rPr lang="ru-RU" altLang="ru-RU" sz="1400" u="sng" dirty="0" smtClean="0"/>
              <a:t> </a:t>
            </a:r>
          </a:p>
        </p:txBody>
      </p:sp>
      <p:sp>
        <p:nvSpPr>
          <p:cNvPr id="15" name="Slide Number Placeholder 4"/>
          <p:cNvSpPr txBox="1">
            <a:spLocks noGrp="1"/>
          </p:cNvSpPr>
          <p:nvPr/>
        </p:nvSpPr>
        <p:spPr bwMode="auto">
          <a:xfrm>
            <a:off x="0" y="7166882"/>
            <a:ext cx="4667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r" eaLnBrk="1" hangingPunct="1"/>
            <a:fld id="{CC0966E8-7E13-4843-8BC5-9CB02E288E84}" type="slidenum">
              <a:rPr lang="ru-RU" altLang="ru-RU" sz="1200">
                <a:solidFill>
                  <a:schemeClr val="accent1"/>
                </a:solidFill>
              </a:rPr>
              <a:pPr algn="r" eaLnBrk="1" hangingPunct="1"/>
              <a:t>2</a:t>
            </a:fld>
            <a:endParaRPr lang="ru-RU" altLang="ru-RU" sz="1200">
              <a:solidFill>
                <a:schemeClr val="accent1"/>
              </a:solidFill>
            </a:endParaRPr>
          </a:p>
        </p:txBody>
      </p:sp>
      <p:sp>
        <p:nvSpPr>
          <p:cNvPr id="16" name="Slide Number Placeholder 4"/>
          <p:cNvSpPr txBox="1">
            <a:spLocks noGrp="1"/>
          </p:cNvSpPr>
          <p:nvPr/>
        </p:nvSpPr>
        <p:spPr bwMode="auto">
          <a:xfrm>
            <a:off x="0" y="7166882"/>
            <a:ext cx="4667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r" eaLnBrk="1" hangingPunct="1"/>
            <a:fld id="{95B8F74F-0F8A-4724-9D0F-7981CA977D9B}" type="slidenum">
              <a:rPr lang="ru-RU" altLang="ru-RU" sz="1200">
                <a:solidFill>
                  <a:schemeClr val="accent1"/>
                </a:solidFill>
              </a:rPr>
              <a:pPr algn="r" eaLnBrk="1" hangingPunct="1"/>
              <a:t>2</a:t>
            </a:fld>
            <a:endParaRPr lang="ru-RU" altLang="ru-RU" sz="1200">
              <a:solidFill>
                <a:schemeClr val="accent1"/>
              </a:solidFill>
            </a:endParaRPr>
          </a:p>
        </p:txBody>
      </p:sp>
      <p:pic>
        <p:nvPicPr>
          <p:cNvPr id="17" name="Picture 11" descr="http://mushroomer.info/wp-content/uploads/HLIC/c063c7a490ec38fc78b73be7d2b23b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50050" y="5445579"/>
            <a:ext cx="33337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http://cdn5.img22.ria.ru/images/100539/11/10053911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3878" y="5410833"/>
            <a:ext cx="3562350" cy="2018666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19" name="Picture 15" descr="http://news.infonsk.com/wp-content/uploads/8952_file_1258780702_1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272" y="5433332"/>
            <a:ext cx="30670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948861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7" descr="http://www.gazprom-spacesystems.ru/upload/content_image/yamal_401/ku_russ_rus_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302507"/>
            <a:ext cx="10312400" cy="5431793"/>
          </a:xfrm>
          <a:prstGeom prst="rect">
            <a:avLst/>
          </a:prstGeom>
          <a:noFill/>
        </p:spPr>
      </p:pic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3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sp>
        <p:nvSpPr>
          <p:cNvPr id="67" name="Rectangle 2"/>
          <p:cNvSpPr txBox="1">
            <a:spLocks noChangeArrowheads="1"/>
          </p:cNvSpPr>
          <p:nvPr/>
        </p:nvSpPr>
        <p:spPr bwMode="auto">
          <a:xfrm>
            <a:off x="4735513" y="550863"/>
            <a:ext cx="47513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 b="1" i="1" u="sng" dirty="0" smtClean="0">
                <a:solidFill>
                  <a:srgbClr val="002060"/>
                </a:solidFill>
                <a:latin typeface="Arial" charset="0"/>
                <a:ea typeface="Calibri" pitchFamily="34" charset="0"/>
                <a:cs typeface="Arial" charset="0"/>
              </a:rPr>
              <a:t>Структура СК ИВК ТГУ</a:t>
            </a:r>
            <a:endParaRPr lang="ru-RU" sz="2400" b="1" i="1" u="sng" dirty="0">
              <a:solidFill>
                <a:srgbClr val="002060"/>
              </a:solidFill>
              <a:latin typeface="Arial" charset="0"/>
              <a:ea typeface="Calibri" pitchFamily="34" charset="0"/>
              <a:cs typeface="Arial" charset="0"/>
            </a:endParaRPr>
          </a:p>
        </p:txBody>
      </p:sp>
      <p:sp>
        <p:nvSpPr>
          <p:cNvPr id="68" name="Text Box 22"/>
          <p:cNvSpPr txBox="1">
            <a:spLocks noChangeArrowheads="1"/>
          </p:cNvSpPr>
          <p:nvPr/>
        </p:nvSpPr>
        <p:spPr bwMode="auto">
          <a:xfrm>
            <a:off x="116681" y="1312983"/>
            <a:ext cx="8820150" cy="7694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i="1" u="sng" dirty="0">
                <a:solidFill>
                  <a:schemeClr val="tx1"/>
                </a:solidFill>
                <a:latin typeface="Arial" charset="0"/>
              </a:rPr>
              <a:t>Суперкомпьютерный </a:t>
            </a:r>
            <a:r>
              <a:rPr lang="ru-RU" b="1" i="1" u="sng" dirty="0" smtClean="0">
                <a:solidFill>
                  <a:schemeClr val="tx1"/>
                </a:solidFill>
                <a:latin typeface="Arial" charset="0"/>
              </a:rPr>
              <a:t>информационно-вычислительный</a:t>
            </a:r>
          </a:p>
          <a:p>
            <a:pPr>
              <a:spcBef>
                <a:spcPct val="50000"/>
              </a:spcBef>
              <a:defRPr/>
            </a:pPr>
            <a:r>
              <a:rPr lang="ru-RU" b="1" i="1" u="sng" dirty="0" smtClean="0">
                <a:solidFill>
                  <a:schemeClr val="tx1"/>
                </a:solidFill>
                <a:latin typeface="Arial" charset="0"/>
              </a:rPr>
              <a:t>комплекс </a:t>
            </a:r>
            <a:r>
              <a:rPr lang="ru-RU" b="1" i="1" u="sng" dirty="0">
                <a:solidFill>
                  <a:schemeClr val="tx1"/>
                </a:solidFill>
                <a:latin typeface="Arial" charset="0"/>
              </a:rPr>
              <a:t>ТГУ  </a:t>
            </a:r>
            <a:r>
              <a:rPr lang="ru-RU" b="1" i="1" u="sng" dirty="0" smtClean="0">
                <a:solidFill>
                  <a:schemeClr val="tx1"/>
                </a:solidFill>
                <a:latin typeface="Arial" charset="0"/>
              </a:rPr>
              <a:t>включает </a:t>
            </a:r>
            <a:r>
              <a:rPr lang="ru-RU" b="1" i="1" u="sng" dirty="0">
                <a:solidFill>
                  <a:schemeClr val="tx1"/>
                </a:solidFill>
                <a:latin typeface="Arial" charset="0"/>
              </a:rPr>
              <a:t>в себя: </a:t>
            </a:r>
            <a:endParaRPr lang="ru-RU" b="1" i="1" u="sng" dirty="0" smtClean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b="1" i="1" u="sng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b="1" i="1" u="sng" dirty="0" smtClean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b="1" i="1" u="sng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b="1" i="1" u="sng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-"/>
              <a:defRPr/>
            </a:pPr>
            <a:r>
              <a:rPr lang="ru-RU" sz="2000" dirty="0">
                <a:latin typeface="Arial" charset="0"/>
              </a:rPr>
              <a:t> </a:t>
            </a:r>
            <a:r>
              <a:rPr lang="ru-RU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истему космической связи, включающую: </a:t>
            </a:r>
          </a:p>
          <a:p>
            <a:pPr>
              <a:spcBef>
                <a:spcPct val="50000"/>
              </a:spcBef>
              <a:defRPr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Телепорт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ТГУ, космическую группировку спутников связи «Ямал» ОАО «Газпром космические системы», </a:t>
            </a:r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сеть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наземных спутниковых станций</a:t>
            </a:r>
          </a:p>
          <a:p>
            <a:pPr>
              <a:spcBef>
                <a:spcPct val="50000"/>
              </a:spcBef>
              <a:buFontTx/>
              <a:buChar char="-"/>
              <a:defRPr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0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упервычислительный</a:t>
            </a:r>
            <a:r>
              <a:rPr lang="ru-RU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кластер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СКИФ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Cyberia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  <a:buFontTx/>
              <a:buChar char="-"/>
              <a:defRPr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ентр обработки данных </a:t>
            </a:r>
          </a:p>
          <a:p>
            <a:pPr>
              <a:spcBef>
                <a:spcPct val="50000"/>
              </a:spcBef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ru-RU" i="1" dirty="0">
              <a:solidFill>
                <a:srgbClr val="FEEDA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i="1" dirty="0">
              <a:solidFill>
                <a:srgbClr val="FEEDA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endParaRPr lang="ru-RU" i="1" dirty="0">
              <a:solidFill>
                <a:srgbClr val="FEEDA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ru-RU" i="1" dirty="0">
                <a:solidFill>
                  <a:srgbClr val="FEEDA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</a:p>
        </p:txBody>
      </p:sp>
      <p:grpSp>
        <p:nvGrpSpPr>
          <p:cNvPr id="69" name="Группа 68"/>
          <p:cNvGrpSpPr/>
          <p:nvPr/>
        </p:nvGrpSpPr>
        <p:grpSpPr>
          <a:xfrm>
            <a:off x="5395340" y="1165737"/>
            <a:ext cx="4751388" cy="2838450"/>
            <a:chOff x="3924300" y="3357563"/>
            <a:chExt cx="4751388" cy="2838450"/>
          </a:xfrm>
        </p:grpSpPr>
        <p:sp>
          <p:nvSpPr>
            <p:cNvPr id="70" name="Text Box 20"/>
            <p:cNvSpPr txBox="1">
              <a:spLocks noChangeArrowheads="1"/>
            </p:cNvSpPr>
            <p:nvPr/>
          </p:nvSpPr>
          <p:spPr bwMode="auto">
            <a:xfrm rot="19646350">
              <a:off x="7216775" y="5681663"/>
              <a:ext cx="1458913" cy="147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ru-RU" sz="1000" b="1">
                  <a:latin typeface="Arial" pitchFamily="34" charset="0"/>
                </a:rPr>
                <a:t>СПУТНИКОВЫЕ СТАНЦИИ</a:t>
              </a:r>
            </a:p>
          </p:txBody>
        </p:sp>
        <p:pic>
          <p:nvPicPr>
            <p:cNvPr id="71" name="Picture 11" descr="ta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46950" y="5219700"/>
              <a:ext cx="468313" cy="27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" name="Picture 11" descr="ta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92950" y="5373688"/>
              <a:ext cx="468313" cy="277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" name="Line 12"/>
            <p:cNvSpPr>
              <a:spLocks noChangeShapeType="1"/>
            </p:cNvSpPr>
            <p:nvPr/>
          </p:nvSpPr>
          <p:spPr bwMode="auto">
            <a:xfrm>
              <a:off x="7524750" y="3860800"/>
              <a:ext cx="53975" cy="1482725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4" name="tower"/>
            <p:cNvSpPr>
              <a:spLocks noEditPoints="1" noChangeArrowheads="1"/>
            </p:cNvSpPr>
            <p:nvPr/>
          </p:nvSpPr>
          <p:spPr bwMode="auto">
            <a:xfrm>
              <a:off x="8027988" y="5300663"/>
              <a:ext cx="187325" cy="247650"/>
            </a:xfrm>
            <a:custGeom>
              <a:avLst/>
              <a:gdLst>
                <a:gd name="T0" fmla="*/ 0 w 21600"/>
                <a:gd name="T1" fmla="*/ 3284997 h 21600"/>
                <a:gd name="T2" fmla="*/ 4321795 w 21600"/>
                <a:gd name="T3" fmla="*/ 0 h 21600"/>
                <a:gd name="T4" fmla="*/ 7004142 w 21600"/>
                <a:gd name="T5" fmla="*/ 0 h 21600"/>
                <a:gd name="T6" fmla="*/ 14008206 w 21600"/>
                <a:gd name="T7" fmla="*/ 0 h 21600"/>
                <a:gd name="T8" fmla="*/ 14008206 w 21600"/>
                <a:gd name="T9" fmla="*/ 17521581 h 21600"/>
                <a:gd name="T10" fmla="*/ 14008206 w 21600"/>
                <a:gd name="T11" fmla="*/ 29204150 h 21600"/>
                <a:gd name="T12" fmla="*/ 9835552 w 21600"/>
                <a:gd name="T13" fmla="*/ 32489157 h 21600"/>
                <a:gd name="T14" fmla="*/ 6854924 w 21600"/>
                <a:gd name="T15" fmla="*/ 32489157 h 21600"/>
                <a:gd name="T16" fmla="*/ 0 w 21600"/>
                <a:gd name="T17" fmla="*/ 32489157 h 21600"/>
                <a:gd name="T18" fmla="*/ 0 w 21600"/>
                <a:gd name="T19" fmla="*/ 1733965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459 w 21600"/>
                <a:gd name="T31" fmla="*/ 22540 h 21600"/>
                <a:gd name="T32" fmla="*/ 21485 w 21600"/>
                <a:gd name="T33" fmla="*/ 270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 extrusionOk="0">
                  <a:moveTo>
                    <a:pt x="0" y="2184"/>
                  </a:moveTo>
                  <a:lnTo>
                    <a:pt x="6664" y="0"/>
                  </a:lnTo>
                  <a:lnTo>
                    <a:pt x="10800" y="0"/>
                  </a:lnTo>
                  <a:lnTo>
                    <a:pt x="21600" y="0"/>
                  </a:lnTo>
                  <a:lnTo>
                    <a:pt x="21600" y="11649"/>
                  </a:lnTo>
                  <a:lnTo>
                    <a:pt x="21600" y="19416"/>
                  </a:lnTo>
                  <a:lnTo>
                    <a:pt x="15166" y="21600"/>
                  </a:lnTo>
                  <a:lnTo>
                    <a:pt x="10570" y="21600"/>
                  </a:lnTo>
                  <a:lnTo>
                    <a:pt x="0" y="21600"/>
                  </a:lnTo>
                  <a:lnTo>
                    <a:pt x="0" y="11528"/>
                  </a:lnTo>
                  <a:lnTo>
                    <a:pt x="0" y="2184"/>
                  </a:lnTo>
                  <a:close/>
                </a:path>
                <a:path w="21600" h="21600" extrusionOk="0">
                  <a:moveTo>
                    <a:pt x="0" y="2184"/>
                  </a:moveTo>
                  <a:lnTo>
                    <a:pt x="0" y="2184"/>
                  </a:lnTo>
                  <a:lnTo>
                    <a:pt x="14706" y="2184"/>
                  </a:lnTo>
                  <a:lnTo>
                    <a:pt x="21600" y="0"/>
                  </a:lnTo>
                  <a:moveTo>
                    <a:pt x="0" y="2184"/>
                  </a:moveTo>
                  <a:lnTo>
                    <a:pt x="14706" y="2184"/>
                  </a:lnTo>
                  <a:lnTo>
                    <a:pt x="14706" y="5339"/>
                  </a:lnTo>
                  <a:lnTo>
                    <a:pt x="14706" y="17474"/>
                  </a:lnTo>
                  <a:lnTo>
                    <a:pt x="14706" y="21600"/>
                  </a:lnTo>
                  <a:moveTo>
                    <a:pt x="1149" y="3034"/>
                  </a:moveTo>
                  <a:lnTo>
                    <a:pt x="13328" y="3034"/>
                  </a:lnTo>
                  <a:lnTo>
                    <a:pt x="13328" y="3519"/>
                  </a:lnTo>
                  <a:lnTo>
                    <a:pt x="1149" y="3519"/>
                  </a:lnTo>
                  <a:lnTo>
                    <a:pt x="1149" y="3034"/>
                  </a:lnTo>
                  <a:moveTo>
                    <a:pt x="1149" y="4490"/>
                  </a:moveTo>
                  <a:lnTo>
                    <a:pt x="13328" y="4490"/>
                  </a:lnTo>
                  <a:lnTo>
                    <a:pt x="13328" y="4854"/>
                  </a:lnTo>
                  <a:lnTo>
                    <a:pt x="1149" y="4854"/>
                  </a:lnTo>
                  <a:lnTo>
                    <a:pt x="1149" y="4490"/>
                  </a:lnTo>
                  <a:moveTo>
                    <a:pt x="1149" y="5946"/>
                  </a:moveTo>
                  <a:lnTo>
                    <a:pt x="13328" y="5946"/>
                  </a:lnTo>
                  <a:lnTo>
                    <a:pt x="13328" y="6310"/>
                  </a:lnTo>
                  <a:lnTo>
                    <a:pt x="1149" y="6310"/>
                  </a:lnTo>
                  <a:lnTo>
                    <a:pt x="1149" y="5946"/>
                  </a:lnTo>
                </a:path>
              </a:pathLst>
            </a:cu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5" name="Line 26"/>
            <p:cNvSpPr>
              <a:spLocks noChangeShapeType="1"/>
            </p:cNvSpPr>
            <p:nvPr/>
          </p:nvSpPr>
          <p:spPr bwMode="auto">
            <a:xfrm flipH="1">
              <a:off x="7385050" y="3860800"/>
              <a:ext cx="139700" cy="1606550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76" name="Picture 11" descr="ta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67625" y="5084763"/>
              <a:ext cx="469900" cy="277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" name="tower"/>
            <p:cNvSpPr>
              <a:spLocks noEditPoints="1" noChangeArrowheads="1"/>
            </p:cNvSpPr>
            <p:nvPr/>
          </p:nvSpPr>
          <p:spPr bwMode="auto">
            <a:xfrm>
              <a:off x="7696200" y="5435600"/>
              <a:ext cx="185738" cy="247650"/>
            </a:xfrm>
            <a:custGeom>
              <a:avLst/>
              <a:gdLst>
                <a:gd name="T0" fmla="*/ 0 w 21600"/>
                <a:gd name="T1" fmla="*/ 3284997 h 21600"/>
                <a:gd name="T2" fmla="*/ 4248885 w 21600"/>
                <a:gd name="T3" fmla="*/ 0 h 21600"/>
                <a:gd name="T4" fmla="*/ 6885969 w 21600"/>
                <a:gd name="T5" fmla="*/ 0 h 21600"/>
                <a:gd name="T6" fmla="*/ 13771861 w 21600"/>
                <a:gd name="T7" fmla="*/ 0 h 21600"/>
                <a:gd name="T8" fmla="*/ 13771861 w 21600"/>
                <a:gd name="T9" fmla="*/ 17521581 h 21600"/>
                <a:gd name="T10" fmla="*/ 13771861 w 21600"/>
                <a:gd name="T11" fmla="*/ 29204150 h 21600"/>
                <a:gd name="T12" fmla="*/ 9669607 w 21600"/>
                <a:gd name="T13" fmla="*/ 32489157 h 21600"/>
                <a:gd name="T14" fmla="*/ 6739262 w 21600"/>
                <a:gd name="T15" fmla="*/ 32489157 h 21600"/>
                <a:gd name="T16" fmla="*/ 0 w 21600"/>
                <a:gd name="T17" fmla="*/ 32489157 h 21600"/>
                <a:gd name="T18" fmla="*/ 0 w 21600"/>
                <a:gd name="T19" fmla="*/ 1733965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459 w 21600"/>
                <a:gd name="T31" fmla="*/ 22540 h 21600"/>
                <a:gd name="T32" fmla="*/ 21485 w 21600"/>
                <a:gd name="T33" fmla="*/ 270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 extrusionOk="0">
                  <a:moveTo>
                    <a:pt x="0" y="2184"/>
                  </a:moveTo>
                  <a:lnTo>
                    <a:pt x="6664" y="0"/>
                  </a:lnTo>
                  <a:lnTo>
                    <a:pt x="10800" y="0"/>
                  </a:lnTo>
                  <a:lnTo>
                    <a:pt x="21600" y="0"/>
                  </a:lnTo>
                  <a:lnTo>
                    <a:pt x="21600" y="11649"/>
                  </a:lnTo>
                  <a:lnTo>
                    <a:pt x="21600" y="19416"/>
                  </a:lnTo>
                  <a:lnTo>
                    <a:pt x="15166" y="21600"/>
                  </a:lnTo>
                  <a:lnTo>
                    <a:pt x="10570" y="21600"/>
                  </a:lnTo>
                  <a:lnTo>
                    <a:pt x="0" y="21600"/>
                  </a:lnTo>
                  <a:lnTo>
                    <a:pt x="0" y="11528"/>
                  </a:lnTo>
                  <a:lnTo>
                    <a:pt x="0" y="2184"/>
                  </a:lnTo>
                  <a:close/>
                </a:path>
                <a:path w="21600" h="21600" extrusionOk="0">
                  <a:moveTo>
                    <a:pt x="0" y="2184"/>
                  </a:moveTo>
                  <a:lnTo>
                    <a:pt x="0" y="2184"/>
                  </a:lnTo>
                  <a:lnTo>
                    <a:pt x="14706" y="2184"/>
                  </a:lnTo>
                  <a:lnTo>
                    <a:pt x="21600" y="0"/>
                  </a:lnTo>
                  <a:moveTo>
                    <a:pt x="0" y="2184"/>
                  </a:moveTo>
                  <a:lnTo>
                    <a:pt x="14706" y="2184"/>
                  </a:lnTo>
                  <a:lnTo>
                    <a:pt x="14706" y="5339"/>
                  </a:lnTo>
                  <a:lnTo>
                    <a:pt x="14706" y="17474"/>
                  </a:lnTo>
                  <a:lnTo>
                    <a:pt x="14706" y="21600"/>
                  </a:lnTo>
                  <a:moveTo>
                    <a:pt x="1149" y="3034"/>
                  </a:moveTo>
                  <a:lnTo>
                    <a:pt x="13328" y="3034"/>
                  </a:lnTo>
                  <a:lnTo>
                    <a:pt x="13328" y="3519"/>
                  </a:lnTo>
                  <a:lnTo>
                    <a:pt x="1149" y="3519"/>
                  </a:lnTo>
                  <a:lnTo>
                    <a:pt x="1149" y="3034"/>
                  </a:lnTo>
                  <a:moveTo>
                    <a:pt x="1149" y="4490"/>
                  </a:moveTo>
                  <a:lnTo>
                    <a:pt x="13328" y="4490"/>
                  </a:lnTo>
                  <a:lnTo>
                    <a:pt x="13328" y="4854"/>
                  </a:lnTo>
                  <a:lnTo>
                    <a:pt x="1149" y="4854"/>
                  </a:lnTo>
                  <a:lnTo>
                    <a:pt x="1149" y="4490"/>
                  </a:lnTo>
                  <a:moveTo>
                    <a:pt x="1149" y="5946"/>
                  </a:moveTo>
                  <a:lnTo>
                    <a:pt x="13328" y="5946"/>
                  </a:lnTo>
                  <a:lnTo>
                    <a:pt x="13328" y="6310"/>
                  </a:lnTo>
                  <a:lnTo>
                    <a:pt x="1149" y="6310"/>
                  </a:lnTo>
                  <a:lnTo>
                    <a:pt x="1149" y="5946"/>
                  </a:lnTo>
                </a:path>
              </a:pathLst>
            </a:cu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8" name="tower"/>
            <p:cNvSpPr>
              <a:spLocks noEditPoints="1" noChangeArrowheads="1"/>
            </p:cNvSpPr>
            <p:nvPr/>
          </p:nvSpPr>
          <p:spPr bwMode="auto">
            <a:xfrm>
              <a:off x="7424738" y="5559425"/>
              <a:ext cx="185737" cy="247650"/>
            </a:xfrm>
            <a:custGeom>
              <a:avLst/>
              <a:gdLst>
                <a:gd name="T0" fmla="*/ 0 w 21600"/>
                <a:gd name="T1" fmla="*/ 3284997 h 21600"/>
                <a:gd name="T2" fmla="*/ 4248837 w 21600"/>
                <a:gd name="T3" fmla="*/ 0 h 21600"/>
                <a:gd name="T4" fmla="*/ 6885889 w 21600"/>
                <a:gd name="T5" fmla="*/ 0 h 21600"/>
                <a:gd name="T6" fmla="*/ 13771710 w 21600"/>
                <a:gd name="T7" fmla="*/ 0 h 21600"/>
                <a:gd name="T8" fmla="*/ 13771710 w 21600"/>
                <a:gd name="T9" fmla="*/ 17521581 h 21600"/>
                <a:gd name="T10" fmla="*/ 13771710 w 21600"/>
                <a:gd name="T11" fmla="*/ 29204150 h 21600"/>
                <a:gd name="T12" fmla="*/ 9669503 w 21600"/>
                <a:gd name="T13" fmla="*/ 32489157 h 21600"/>
                <a:gd name="T14" fmla="*/ 6739192 w 21600"/>
                <a:gd name="T15" fmla="*/ 32489157 h 21600"/>
                <a:gd name="T16" fmla="*/ 0 w 21600"/>
                <a:gd name="T17" fmla="*/ 32489157 h 21600"/>
                <a:gd name="T18" fmla="*/ 0 w 21600"/>
                <a:gd name="T19" fmla="*/ 1733965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459 w 21600"/>
                <a:gd name="T31" fmla="*/ 22540 h 21600"/>
                <a:gd name="T32" fmla="*/ 21485 w 21600"/>
                <a:gd name="T33" fmla="*/ 270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 extrusionOk="0">
                  <a:moveTo>
                    <a:pt x="0" y="2184"/>
                  </a:moveTo>
                  <a:lnTo>
                    <a:pt x="6664" y="0"/>
                  </a:lnTo>
                  <a:lnTo>
                    <a:pt x="10800" y="0"/>
                  </a:lnTo>
                  <a:lnTo>
                    <a:pt x="21600" y="0"/>
                  </a:lnTo>
                  <a:lnTo>
                    <a:pt x="21600" y="11649"/>
                  </a:lnTo>
                  <a:lnTo>
                    <a:pt x="21600" y="19416"/>
                  </a:lnTo>
                  <a:lnTo>
                    <a:pt x="15166" y="21600"/>
                  </a:lnTo>
                  <a:lnTo>
                    <a:pt x="10570" y="21600"/>
                  </a:lnTo>
                  <a:lnTo>
                    <a:pt x="0" y="21600"/>
                  </a:lnTo>
                  <a:lnTo>
                    <a:pt x="0" y="11528"/>
                  </a:lnTo>
                  <a:lnTo>
                    <a:pt x="0" y="2184"/>
                  </a:lnTo>
                  <a:close/>
                </a:path>
                <a:path w="21600" h="21600" extrusionOk="0">
                  <a:moveTo>
                    <a:pt x="0" y="2184"/>
                  </a:moveTo>
                  <a:lnTo>
                    <a:pt x="0" y="2184"/>
                  </a:lnTo>
                  <a:lnTo>
                    <a:pt x="14706" y="2184"/>
                  </a:lnTo>
                  <a:lnTo>
                    <a:pt x="21600" y="0"/>
                  </a:lnTo>
                  <a:moveTo>
                    <a:pt x="0" y="2184"/>
                  </a:moveTo>
                  <a:lnTo>
                    <a:pt x="14706" y="2184"/>
                  </a:lnTo>
                  <a:lnTo>
                    <a:pt x="14706" y="5339"/>
                  </a:lnTo>
                  <a:lnTo>
                    <a:pt x="14706" y="17474"/>
                  </a:lnTo>
                  <a:lnTo>
                    <a:pt x="14706" y="21600"/>
                  </a:lnTo>
                  <a:moveTo>
                    <a:pt x="1149" y="3034"/>
                  </a:moveTo>
                  <a:lnTo>
                    <a:pt x="13328" y="3034"/>
                  </a:lnTo>
                  <a:lnTo>
                    <a:pt x="13328" y="3519"/>
                  </a:lnTo>
                  <a:lnTo>
                    <a:pt x="1149" y="3519"/>
                  </a:lnTo>
                  <a:lnTo>
                    <a:pt x="1149" y="3034"/>
                  </a:lnTo>
                  <a:moveTo>
                    <a:pt x="1149" y="4490"/>
                  </a:moveTo>
                  <a:lnTo>
                    <a:pt x="13328" y="4490"/>
                  </a:lnTo>
                  <a:lnTo>
                    <a:pt x="13328" y="4854"/>
                  </a:lnTo>
                  <a:lnTo>
                    <a:pt x="1149" y="4854"/>
                  </a:lnTo>
                  <a:lnTo>
                    <a:pt x="1149" y="4490"/>
                  </a:lnTo>
                  <a:moveTo>
                    <a:pt x="1149" y="5946"/>
                  </a:moveTo>
                  <a:lnTo>
                    <a:pt x="13328" y="5946"/>
                  </a:lnTo>
                  <a:lnTo>
                    <a:pt x="13328" y="6310"/>
                  </a:lnTo>
                  <a:lnTo>
                    <a:pt x="1149" y="6310"/>
                  </a:lnTo>
                  <a:lnTo>
                    <a:pt x="1149" y="5946"/>
                  </a:lnTo>
                </a:path>
              </a:pathLst>
            </a:cu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9" name="Line 12"/>
            <p:cNvSpPr>
              <a:spLocks noChangeShapeType="1"/>
            </p:cNvSpPr>
            <p:nvPr/>
          </p:nvSpPr>
          <p:spPr bwMode="auto">
            <a:xfrm>
              <a:off x="7524750" y="3860800"/>
              <a:ext cx="327025" cy="1358900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0" name="TextBox 29"/>
            <p:cNvSpPr txBox="1">
              <a:spLocks noChangeArrowheads="1"/>
            </p:cNvSpPr>
            <p:nvPr/>
          </p:nvSpPr>
          <p:spPr bwMode="auto">
            <a:xfrm>
              <a:off x="5940425" y="5949950"/>
              <a:ext cx="1173163" cy="246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/>
                <a:t>ТЕЛЕПОРТ</a:t>
              </a:r>
            </a:p>
          </p:txBody>
        </p:sp>
        <p:sp>
          <p:nvSpPr>
            <p:cNvPr id="81" name="TextBox 30"/>
            <p:cNvSpPr txBox="1">
              <a:spLocks noChangeArrowheads="1"/>
            </p:cNvSpPr>
            <p:nvPr/>
          </p:nvSpPr>
          <p:spPr bwMode="auto">
            <a:xfrm>
              <a:off x="3924300" y="5876925"/>
              <a:ext cx="1368425" cy="231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900" b="1"/>
                <a:t>СУПЕРКОМЬЮТЕР</a:t>
              </a:r>
            </a:p>
          </p:txBody>
        </p:sp>
        <p:sp>
          <p:nvSpPr>
            <p:cNvPr id="82" name="TextBox 31"/>
            <p:cNvSpPr txBox="1">
              <a:spLocks noChangeArrowheads="1"/>
            </p:cNvSpPr>
            <p:nvPr/>
          </p:nvSpPr>
          <p:spPr bwMode="auto">
            <a:xfrm>
              <a:off x="4973638" y="4506913"/>
              <a:ext cx="931862" cy="246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/>
                <a:t>ЦОД</a:t>
              </a:r>
            </a:p>
          </p:txBody>
        </p:sp>
        <p:sp>
          <p:nvSpPr>
            <p:cNvPr id="83" name="Line 5"/>
            <p:cNvSpPr>
              <a:spLocks noChangeShapeType="1"/>
            </p:cNvSpPr>
            <p:nvPr/>
          </p:nvSpPr>
          <p:spPr bwMode="auto">
            <a:xfrm flipV="1">
              <a:off x="6616700" y="3860800"/>
              <a:ext cx="763588" cy="1331913"/>
            </a:xfrm>
            <a:prstGeom prst="line">
              <a:avLst/>
            </a:prstGeom>
            <a:noFill/>
            <a:ln w="57150">
              <a:solidFill>
                <a:srgbClr val="92D05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graphicFrame>
          <p:nvGraphicFramePr>
            <p:cNvPr id="84" name="Object 2"/>
            <p:cNvGraphicFramePr>
              <a:graphicFrameLocks noChangeAspect="1"/>
            </p:cNvGraphicFramePr>
            <p:nvPr/>
          </p:nvGraphicFramePr>
          <p:xfrm>
            <a:off x="6386513" y="3357563"/>
            <a:ext cx="1854200" cy="536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Image" r:id="rId7" imgW="12622222" imgH="4596825" progId="">
                    <p:embed/>
                  </p:oleObj>
                </mc:Choice>
                <mc:Fallback>
                  <p:oleObj name="Image" r:id="rId7" imgW="12622222" imgH="4596825" progId="">
                    <p:embed/>
                    <p:pic>
                      <p:nvPicPr>
                        <p:cNvPr id="0" name="Picture 4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clrChange>
                            <a:clrFrom>
                              <a:srgbClr val="ADADAD"/>
                            </a:clrFrom>
                            <a:clrTo>
                              <a:srgbClr val="ADADAD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86513" y="3357563"/>
                          <a:ext cx="1854200" cy="5365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5" name="Oval 18"/>
            <p:cNvSpPr>
              <a:spLocks noChangeArrowheads="1"/>
            </p:cNvSpPr>
            <p:nvPr/>
          </p:nvSpPr>
          <p:spPr bwMode="auto">
            <a:xfrm>
              <a:off x="3995738" y="4321175"/>
              <a:ext cx="3025775" cy="1400175"/>
            </a:xfrm>
            <a:prstGeom prst="ellipse">
              <a:avLst/>
            </a:prstGeom>
            <a:noFill/>
            <a:ln w="101600">
              <a:solidFill>
                <a:srgbClr val="FFC000"/>
              </a:solidFill>
              <a:bevel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86" name="Picture 5" descr="Фото015-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013325" y="4008438"/>
              <a:ext cx="860425" cy="514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6" descr="Изображение 00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73525" y="5348288"/>
              <a:ext cx="923925" cy="550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88" name="Object 3"/>
            <p:cNvGraphicFramePr>
              <a:graphicFrameLocks noChangeAspect="1"/>
            </p:cNvGraphicFramePr>
            <p:nvPr/>
          </p:nvGraphicFramePr>
          <p:xfrm>
            <a:off x="6069013" y="5627688"/>
            <a:ext cx="687387" cy="369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1" name="Photo Editor Photo" r:id="rId11" imgW="1685714" imgH="1647619" progId="">
                    <p:embed/>
                  </p:oleObj>
                </mc:Choice>
                <mc:Fallback>
                  <p:oleObj name="Photo Editor Photo" r:id="rId11" imgW="1685714" imgH="1647619" progId="">
                    <p:embed/>
                    <p:pic>
                      <p:nvPicPr>
                        <p:cNvPr id="0" name="Picture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69013" y="5627688"/>
                          <a:ext cx="687387" cy="369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89" name="Рисунок 88" descr="антеннаБ"/>
            <p:cNvPicPr/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6029772" y="5098931"/>
              <a:ext cx="821357" cy="542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>
                <a:rot lat="21299991" lon="10799999" rev="0"/>
              </a:camera>
              <a:lightRig rig="threePt" dir="t"/>
            </a:scene3d>
          </p:spPr>
        </p:pic>
        <p:sp>
          <p:nvSpPr>
            <p:cNvPr id="90" name="AutoShape 1042"/>
            <p:cNvSpPr>
              <a:spLocks noChangeArrowheads="1"/>
            </p:cNvSpPr>
            <p:nvPr/>
          </p:nvSpPr>
          <p:spPr bwMode="auto">
            <a:xfrm rot="1140920">
              <a:off x="4826000" y="4657725"/>
              <a:ext cx="1508125" cy="928688"/>
            </a:xfrm>
            <a:prstGeom prst="irregularSeal2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FFF5E0"/>
                </a:gs>
              </a:gsLst>
              <a:path path="shape">
                <a:fillToRect l="50000" t="50000" r="50000" b="50000"/>
              </a:path>
            </a:gradFill>
            <a:ln w="12700" cap="sq">
              <a:solidFill>
                <a:srgbClr val="FF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076825" y="4941888"/>
              <a:ext cx="863600" cy="276225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200" b="1" dirty="0"/>
                <a:t>СК ИВК</a:t>
              </a:r>
            </a:p>
          </p:txBody>
        </p:sp>
        <p:pic>
          <p:nvPicPr>
            <p:cNvPr id="92" name="Picture 11" descr="ta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101013" y="4581525"/>
              <a:ext cx="468312" cy="277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" name="Picture 11" descr="ta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956550" y="4868863"/>
              <a:ext cx="468313" cy="277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4" name="tower"/>
            <p:cNvSpPr>
              <a:spLocks noEditPoints="1" noChangeArrowheads="1"/>
            </p:cNvSpPr>
            <p:nvPr/>
          </p:nvSpPr>
          <p:spPr bwMode="auto">
            <a:xfrm>
              <a:off x="8316913" y="5084763"/>
              <a:ext cx="185737" cy="247650"/>
            </a:xfrm>
            <a:custGeom>
              <a:avLst/>
              <a:gdLst>
                <a:gd name="T0" fmla="*/ 0 w 21600"/>
                <a:gd name="T1" fmla="*/ 3284997 h 21600"/>
                <a:gd name="T2" fmla="*/ 4248837 w 21600"/>
                <a:gd name="T3" fmla="*/ 0 h 21600"/>
                <a:gd name="T4" fmla="*/ 6885889 w 21600"/>
                <a:gd name="T5" fmla="*/ 0 h 21600"/>
                <a:gd name="T6" fmla="*/ 13771710 w 21600"/>
                <a:gd name="T7" fmla="*/ 0 h 21600"/>
                <a:gd name="T8" fmla="*/ 13771710 w 21600"/>
                <a:gd name="T9" fmla="*/ 17521581 h 21600"/>
                <a:gd name="T10" fmla="*/ 13771710 w 21600"/>
                <a:gd name="T11" fmla="*/ 29204150 h 21600"/>
                <a:gd name="T12" fmla="*/ 9669503 w 21600"/>
                <a:gd name="T13" fmla="*/ 32489157 h 21600"/>
                <a:gd name="T14" fmla="*/ 6739192 w 21600"/>
                <a:gd name="T15" fmla="*/ 32489157 h 21600"/>
                <a:gd name="T16" fmla="*/ 0 w 21600"/>
                <a:gd name="T17" fmla="*/ 32489157 h 21600"/>
                <a:gd name="T18" fmla="*/ 0 w 21600"/>
                <a:gd name="T19" fmla="*/ 1733965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459 w 21600"/>
                <a:gd name="T31" fmla="*/ 22540 h 21600"/>
                <a:gd name="T32" fmla="*/ 21485 w 21600"/>
                <a:gd name="T33" fmla="*/ 270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 extrusionOk="0">
                  <a:moveTo>
                    <a:pt x="0" y="2184"/>
                  </a:moveTo>
                  <a:lnTo>
                    <a:pt x="6664" y="0"/>
                  </a:lnTo>
                  <a:lnTo>
                    <a:pt x="10800" y="0"/>
                  </a:lnTo>
                  <a:lnTo>
                    <a:pt x="21600" y="0"/>
                  </a:lnTo>
                  <a:lnTo>
                    <a:pt x="21600" y="11649"/>
                  </a:lnTo>
                  <a:lnTo>
                    <a:pt x="21600" y="19416"/>
                  </a:lnTo>
                  <a:lnTo>
                    <a:pt x="15166" y="21600"/>
                  </a:lnTo>
                  <a:lnTo>
                    <a:pt x="10570" y="21600"/>
                  </a:lnTo>
                  <a:lnTo>
                    <a:pt x="0" y="21600"/>
                  </a:lnTo>
                  <a:lnTo>
                    <a:pt x="0" y="11528"/>
                  </a:lnTo>
                  <a:lnTo>
                    <a:pt x="0" y="2184"/>
                  </a:lnTo>
                  <a:close/>
                </a:path>
                <a:path w="21600" h="21600" extrusionOk="0">
                  <a:moveTo>
                    <a:pt x="0" y="2184"/>
                  </a:moveTo>
                  <a:lnTo>
                    <a:pt x="0" y="2184"/>
                  </a:lnTo>
                  <a:lnTo>
                    <a:pt x="14706" y="2184"/>
                  </a:lnTo>
                  <a:lnTo>
                    <a:pt x="21600" y="0"/>
                  </a:lnTo>
                  <a:moveTo>
                    <a:pt x="0" y="2184"/>
                  </a:moveTo>
                  <a:lnTo>
                    <a:pt x="14706" y="2184"/>
                  </a:lnTo>
                  <a:lnTo>
                    <a:pt x="14706" y="5339"/>
                  </a:lnTo>
                  <a:lnTo>
                    <a:pt x="14706" y="17474"/>
                  </a:lnTo>
                  <a:lnTo>
                    <a:pt x="14706" y="21600"/>
                  </a:lnTo>
                  <a:moveTo>
                    <a:pt x="1149" y="3034"/>
                  </a:moveTo>
                  <a:lnTo>
                    <a:pt x="13328" y="3034"/>
                  </a:lnTo>
                  <a:lnTo>
                    <a:pt x="13328" y="3519"/>
                  </a:lnTo>
                  <a:lnTo>
                    <a:pt x="1149" y="3519"/>
                  </a:lnTo>
                  <a:lnTo>
                    <a:pt x="1149" y="3034"/>
                  </a:lnTo>
                  <a:moveTo>
                    <a:pt x="1149" y="4490"/>
                  </a:moveTo>
                  <a:lnTo>
                    <a:pt x="13328" y="4490"/>
                  </a:lnTo>
                  <a:lnTo>
                    <a:pt x="13328" y="4854"/>
                  </a:lnTo>
                  <a:lnTo>
                    <a:pt x="1149" y="4854"/>
                  </a:lnTo>
                  <a:lnTo>
                    <a:pt x="1149" y="4490"/>
                  </a:lnTo>
                  <a:moveTo>
                    <a:pt x="1149" y="5946"/>
                  </a:moveTo>
                  <a:lnTo>
                    <a:pt x="13328" y="5946"/>
                  </a:lnTo>
                  <a:lnTo>
                    <a:pt x="13328" y="6310"/>
                  </a:lnTo>
                  <a:lnTo>
                    <a:pt x="1149" y="6310"/>
                  </a:lnTo>
                  <a:lnTo>
                    <a:pt x="1149" y="5946"/>
                  </a:lnTo>
                </a:path>
              </a:pathLst>
            </a:cu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5" name="tower"/>
            <p:cNvSpPr>
              <a:spLocks noEditPoints="1" noChangeArrowheads="1"/>
            </p:cNvSpPr>
            <p:nvPr/>
          </p:nvSpPr>
          <p:spPr bwMode="auto">
            <a:xfrm>
              <a:off x="8459788" y="4797425"/>
              <a:ext cx="187325" cy="247650"/>
            </a:xfrm>
            <a:custGeom>
              <a:avLst/>
              <a:gdLst>
                <a:gd name="T0" fmla="*/ 0 w 21600"/>
                <a:gd name="T1" fmla="*/ 3284997 h 21600"/>
                <a:gd name="T2" fmla="*/ 4321795 w 21600"/>
                <a:gd name="T3" fmla="*/ 0 h 21600"/>
                <a:gd name="T4" fmla="*/ 7004142 w 21600"/>
                <a:gd name="T5" fmla="*/ 0 h 21600"/>
                <a:gd name="T6" fmla="*/ 14008206 w 21600"/>
                <a:gd name="T7" fmla="*/ 0 h 21600"/>
                <a:gd name="T8" fmla="*/ 14008206 w 21600"/>
                <a:gd name="T9" fmla="*/ 17521581 h 21600"/>
                <a:gd name="T10" fmla="*/ 14008206 w 21600"/>
                <a:gd name="T11" fmla="*/ 29204150 h 21600"/>
                <a:gd name="T12" fmla="*/ 9835552 w 21600"/>
                <a:gd name="T13" fmla="*/ 32489157 h 21600"/>
                <a:gd name="T14" fmla="*/ 6854924 w 21600"/>
                <a:gd name="T15" fmla="*/ 32489157 h 21600"/>
                <a:gd name="T16" fmla="*/ 0 w 21600"/>
                <a:gd name="T17" fmla="*/ 32489157 h 21600"/>
                <a:gd name="T18" fmla="*/ 0 w 21600"/>
                <a:gd name="T19" fmla="*/ 1733965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459 w 21600"/>
                <a:gd name="T31" fmla="*/ 22540 h 21600"/>
                <a:gd name="T32" fmla="*/ 21485 w 21600"/>
                <a:gd name="T33" fmla="*/ 270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 extrusionOk="0">
                  <a:moveTo>
                    <a:pt x="0" y="2184"/>
                  </a:moveTo>
                  <a:lnTo>
                    <a:pt x="6664" y="0"/>
                  </a:lnTo>
                  <a:lnTo>
                    <a:pt x="10800" y="0"/>
                  </a:lnTo>
                  <a:lnTo>
                    <a:pt x="21600" y="0"/>
                  </a:lnTo>
                  <a:lnTo>
                    <a:pt x="21600" y="11649"/>
                  </a:lnTo>
                  <a:lnTo>
                    <a:pt x="21600" y="19416"/>
                  </a:lnTo>
                  <a:lnTo>
                    <a:pt x="15166" y="21600"/>
                  </a:lnTo>
                  <a:lnTo>
                    <a:pt x="10570" y="21600"/>
                  </a:lnTo>
                  <a:lnTo>
                    <a:pt x="0" y="21600"/>
                  </a:lnTo>
                  <a:lnTo>
                    <a:pt x="0" y="11528"/>
                  </a:lnTo>
                  <a:lnTo>
                    <a:pt x="0" y="2184"/>
                  </a:lnTo>
                  <a:close/>
                </a:path>
                <a:path w="21600" h="21600" extrusionOk="0">
                  <a:moveTo>
                    <a:pt x="0" y="2184"/>
                  </a:moveTo>
                  <a:lnTo>
                    <a:pt x="0" y="2184"/>
                  </a:lnTo>
                  <a:lnTo>
                    <a:pt x="14706" y="2184"/>
                  </a:lnTo>
                  <a:lnTo>
                    <a:pt x="21600" y="0"/>
                  </a:lnTo>
                  <a:moveTo>
                    <a:pt x="0" y="2184"/>
                  </a:moveTo>
                  <a:lnTo>
                    <a:pt x="14706" y="2184"/>
                  </a:lnTo>
                  <a:lnTo>
                    <a:pt x="14706" y="5339"/>
                  </a:lnTo>
                  <a:lnTo>
                    <a:pt x="14706" y="17474"/>
                  </a:lnTo>
                  <a:lnTo>
                    <a:pt x="14706" y="21600"/>
                  </a:lnTo>
                  <a:moveTo>
                    <a:pt x="1149" y="3034"/>
                  </a:moveTo>
                  <a:lnTo>
                    <a:pt x="13328" y="3034"/>
                  </a:lnTo>
                  <a:lnTo>
                    <a:pt x="13328" y="3519"/>
                  </a:lnTo>
                  <a:lnTo>
                    <a:pt x="1149" y="3519"/>
                  </a:lnTo>
                  <a:lnTo>
                    <a:pt x="1149" y="3034"/>
                  </a:lnTo>
                  <a:moveTo>
                    <a:pt x="1149" y="4490"/>
                  </a:moveTo>
                  <a:lnTo>
                    <a:pt x="13328" y="4490"/>
                  </a:lnTo>
                  <a:lnTo>
                    <a:pt x="13328" y="4854"/>
                  </a:lnTo>
                  <a:lnTo>
                    <a:pt x="1149" y="4854"/>
                  </a:lnTo>
                  <a:lnTo>
                    <a:pt x="1149" y="4490"/>
                  </a:lnTo>
                  <a:moveTo>
                    <a:pt x="1149" y="5946"/>
                  </a:moveTo>
                  <a:lnTo>
                    <a:pt x="13328" y="5946"/>
                  </a:lnTo>
                  <a:lnTo>
                    <a:pt x="13328" y="6310"/>
                  </a:lnTo>
                  <a:lnTo>
                    <a:pt x="1149" y="6310"/>
                  </a:lnTo>
                  <a:lnTo>
                    <a:pt x="1149" y="5946"/>
                  </a:lnTo>
                </a:path>
              </a:pathLst>
            </a:cu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6" name="Line 12"/>
            <p:cNvSpPr>
              <a:spLocks noChangeShapeType="1"/>
            </p:cNvSpPr>
            <p:nvPr/>
          </p:nvSpPr>
          <p:spPr bwMode="auto">
            <a:xfrm>
              <a:off x="7524750" y="3860800"/>
              <a:ext cx="719138" cy="1081088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7" name="Line 12"/>
            <p:cNvSpPr>
              <a:spLocks noChangeShapeType="1"/>
            </p:cNvSpPr>
            <p:nvPr/>
          </p:nvSpPr>
          <p:spPr bwMode="auto">
            <a:xfrm>
              <a:off x="7524750" y="3860800"/>
              <a:ext cx="719138" cy="792163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010706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4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44500" y="1664952"/>
            <a:ext cx="4824413" cy="53553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  <a:defRPr/>
            </a:pPr>
            <a:r>
              <a:rPr lang="ru-RU" sz="1600" kern="0" dirty="0">
                <a:latin typeface="+mn-lt"/>
              </a:rPr>
              <a:t> </a:t>
            </a:r>
            <a:r>
              <a:rPr lang="ru-RU" b="1" kern="0" dirty="0">
                <a:latin typeface="+mn-lt"/>
              </a:rPr>
              <a:t>Суперкомпьютер </a:t>
            </a:r>
            <a:r>
              <a:rPr lang="ru-RU" b="1" dirty="0" smtClean="0">
                <a:latin typeface="+mn-lt"/>
              </a:rPr>
              <a:t>105</a:t>
            </a:r>
            <a:r>
              <a:rPr lang="ru-RU" b="1" kern="0" dirty="0" smtClean="0">
                <a:latin typeface="+mn-lt"/>
              </a:rPr>
              <a:t> </a:t>
            </a:r>
            <a:r>
              <a:rPr lang="ru-RU" b="1" kern="0" dirty="0" err="1" smtClean="0">
                <a:latin typeface="+mn-lt"/>
              </a:rPr>
              <a:t>Тфлопс</a:t>
            </a:r>
            <a:endParaRPr lang="ru-RU" b="1" kern="0" dirty="0" smtClean="0">
              <a:latin typeface="+mn-lt"/>
            </a:endParaRPr>
          </a:p>
          <a:p>
            <a:pPr>
              <a:buFontTx/>
              <a:buChar char="•"/>
              <a:defRPr/>
            </a:pPr>
            <a:endParaRPr lang="ru-RU" b="1" kern="0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dirty="0">
                <a:latin typeface="+mn-lt"/>
              </a:rPr>
              <a:t>Телепорт</a:t>
            </a:r>
          </a:p>
          <a:p>
            <a:pPr>
              <a:buFontTx/>
              <a:buChar char="•"/>
              <a:defRPr/>
            </a:pPr>
            <a:endParaRPr lang="ru-RU" b="1" kern="0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kern="0" dirty="0">
                <a:latin typeface="+mn-lt"/>
              </a:rPr>
              <a:t> Центр обработки данных 340 </a:t>
            </a:r>
            <a:r>
              <a:rPr lang="ru-RU" b="1" kern="0" dirty="0" smtClean="0">
                <a:latin typeface="+mn-lt"/>
              </a:rPr>
              <a:t>Тбайт</a:t>
            </a:r>
          </a:p>
          <a:p>
            <a:pPr>
              <a:buFontTx/>
              <a:buChar char="•"/>
              <a:defRPr/>
            </a:pPr>
            <a:endParaRPr lang="ru-RU" b="1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kern="0" dirty="0" smtClean="0">
                <a:latin typeface="+mn-lt"/>
              </a:rPr>
              <a:t> </a:t>
            </a:r>
            <a:r>
              <a:rPr lang="ru-RU" b="1" dirty="0">
                <a:latin typeface="+mn-lt"/>
              </a:rPr>
              <a:t>Беспилотный летательный </a:t>
            </a:r>
            <a:r>
              <a:rPr lang="ru-RU" b="1" dirty="0" smtClean="0">
                <a:latin typeface="+mn-lt"/>
              </a:rPr>
              <a:t>аппарат</a:t>
            </a:r>
          </a:p>
          <a:p>
            <a:pPr>
              <a:buFontTx/>
              <a:buChar char="•"/>
              <a:defRPr/>
            </a:pPr>
            <a:endParaRPr lang="ru-RU" b="1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dirty="0"/>
              <a:t> </a:t>
            </a:r>
            <a:r>
              <a:rPr lang="ru-RU" b="1" dirty="0">
                <a:latin typeface="+mn-lt"/>
              </a:rPr>
              <a:t>Существующие базы геоданных на территорию Томской </a:t>
            </a:r>
            <a:r>
              <a:rPr lang="ru-RU" b="1" dirty="0" smtClean="0">
                <a:latin typeface="+mn-lt"/>
              </a:rPr>
              <a:t>области</a:t>
            </a:r>
          </a:p>
          <a:p>
            <a:pPr>
              <a:buFontTx/>
              <a:buChar char="•"/>
              <a:defRPr/>
            </a:pPr>
            <a:endParaRPr lang="ru-RU" b="1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kern="0" dirty="0" smtClean="0">
                <a:latin typeface="+mn-lt"/>
              </a:rPr>
              <a:t>4 </a:t>
            </a:r>
            <a:r>
              <a:rPr lang="ru-RU" b="1" kern="0" dirty="0">
                <a:latin typeface="+mn-lt"/>
              </a:rPr>
              <a:t>АРМ на базе быстродействующих графических рабочих станций</a:t>
            </a:r>
          </a:p>
          <a:p>
            <a:pPr>
              <a:defRPr/>
            </a:pPr>
            <a:endParaRPr lang="ru-RU" b="1" kern="0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kern="0" dirty="0">
                <a:latin typeface="+mn-lt"/>
              </a:rPr>
              <a:t> Лицензионное программное </a:t>
            </a:r>
            <a:r>
              <a:rPr lang="ru-RU" b="1" kern="0" dirty="0" smtClean="0">
                <a:latin typeface="+mn-lt"/>
              </a:rPr>
              <a:t>обеспечение</a:t>
            </a:r>
            <a:endParaRPr lang="ru-RU" b="1" kern="0" dirty="0">
              <a:latin typeface="+mn-lt"/>
            </a:endParaRPr>
          </a:p>
          <a:p>
            <a:pPr>
              <a:buFontTx/>
              <a:buChar char="•"/>
              <a:defRPr/>
            </a:pPr>
            <a:endParaRPr lang="ru-RU" b="1" kern="0" dirty="0">
              <a:latin typeface="+mn-lt"/>
            </a:endParaRPr>
          </a:p>
          <a:p>
            <a:pPr>
              <a:buFontTx/>
              <a:buChar char="•"/>
              <a:defRPr/>
            </a:pPr>
            <a:r>
              <a:rPr lang="ru-RU" b="1" kern="0" dirty="0" smtClean="0">
                <a:latin typeface="+mn-lt"/>
              </a:rPr>
              <a:t> Специалисты по тематическому дешифрированию и ландшафтному картографированию</a:t>
            </a:r>
            <a:endParaRPr lang="ru-RU" b="1" kern="0" dirty="0">
              <a:latin typeface="+mn-lt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392613" y="944563"/>
            <a:ext cx="47513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 b="1" i="1" u="sng" dirty="0" smtClean="0">
                <a:solidFill>
                  <a:srgbClr val="002060"/>
                </a:solidFill>
                <a:latin typeface="Arial" charset="0"/>
                <a:ea typeface="Calibri" pitchFamily="34" charset="0"/>
                <a:cs typeface="Arial" charset="0"/>
              </a:rPr>
              <a:t>Высокопроизводительные  </a:t>
            </a:r>
            <a:r>
              <a:rPr lang="ru-RU" sz="2400" b="1" i="1" u="sng" dirty="0">
                <a:solidFill>
                  <a:srgbClr val="002060"/>
                </a:solidFill>
                <a:latin typeface="Arial" charset="0"/>
                <a:ea typeface="Calibri" pitchFamily="34" charset="0"/>
                <a:cs typeface="Arial" charset="0"/>
              </a:rPr>
              <a:t>ресурсы ТГУ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5753100" y="2833688"/>
            <a:ext cx="3946525" cy="4214812"/>
            <a:chOff x="5003800" y="2312988"/>
            <a:chExt cx="3946525" cy="4214812"/>
          </a:xfrm>
        </p:grpSpPr>
        <p:pic>
          <p:nvPicPr>
            <p:cNvPr id="10" name="Picture 6" descr="шкаф 42U в СКС 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003800" y="4581525"/>
              <a:ext cx="2808288" cy="1946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5" descr="Антенный пост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480175" y="2312988"/>
              <a:ext cx="2470150" cy="3265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6" cstate="print">
            <a:lum bright="18000"/>
          </a:blip>
          <a:srcRect/>
          <a:stretch>
            <a:fillRect/>
          </a:stretch>
        </p:blipFill>
        <p:spPr bwMode="auto">
          <a:xfrm>
            <a:off x="5217604" y="2187476"/>
            <a:ext cx="2879936" cy="176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0499978" rev="0"/>
            </a:camera>
            <a:lightRig rig="threePt" dir="t"/>
          </a:scene3d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81463" y="6548438"/>
            <a:ext cx="180022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5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1828" y="2017422"/>
            <a:ext cx="87331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AutoNum type="arabicPeriod"/>
              <a:defRPr/>
            </a:pPr>
            <a:r>
              <a:rPr lang="ru-RU" altLang="ru-RU" sz="2400" dirty="0"/>
              <a:t>В основе </a:t>
            </a:r>
            <a:r>
              <a:rPr lang="en-US" altLang="ru-RU" sz="2400" dirty="0" smtClean="0"/>
              <a:t>I-GIS </a:t>
            </a:r>
            <a:r>
              <a:rPr lang="ru-RU" altLang="ru-RU" sz="2400" dirty="0" smtClean="0"/>
              <a:t>лежит </a:t>
            </a:r>
            <a:r>
              <a:rPr lang="ru-RU" altLang="ru-RU" sz="2400" dirty="0"/>
              <a:t>ЦИФРОВАЯ ЛАНДШАФТНАЯ СИСТЕМА</a:t>
            </a:r>
            <a:r>
              <a:rPr lang="en-US" altLang="ru-RU" sz="2400" dirty="0"/>
              <a:t>, </a:t>
            </a:r>
            <a:r>
              <a:rPr lang="ru-RU" altLang="ru-RU" sz="2400" dirty="0"/>
              <a:t>созданная на основе аэрокосмических данных, где каждому объекту (ландшафтной системе) соответствует определённый тип рельефа, почвы, растительности, связанные генетически в единую систему. </a:t>
            </a:r>
            <a:endParaRPr lang="en-US" altLang="ru-RU" sz="2400" dirty="0" smtClean="0"/>
          </a:p>
          <a:p>
            <a:pPr algn="just">
              <a:buFont typeface="Wingdings" panose="05000000000000000000" pitchFamily="2" charset="2"/>
              <a:buAutoNum type="arabicPeriod"/>
              <a:defRPr/>
            </a:pPr>
            <a:r>
              <a:rPr lang="ru-RU" altLang="ru-RU" sz="2400" dirty="0"/>
              <a:t>БАЗА ГЕОДАННЫХ содержит информацию на основе множества источников (специализированных тематических карт, данных космических съёмок и съёмок с БПЛА, материалов полевых исследований и фондовых материалов</a:t>
            </a:r>
            <a:r>
              <a:rPr lang="ru-RU" altLang="ru-RU" sz="2400" dirty="0" smtClean="0"/>
              <a:t>)</a:t>
            </a:r>
            <a:endParaRPr lang="ru-RU" altLang="ru-RU" sz="2400" dirty="0"/>
          </a:p>
          <a:p>
            <a:pPr algn="just">
              <a:buFont typeface="Wingdings" panose="05000000000000000000" pitchFamily="2" charset="2"/>
              <a:buAutoNum type="arabicPeriod"/>
              <a:defRPr/>
            </a:pPr>
            <a:r>
              <a:rPr lang="ru-RU" altLang="ru-RU" sz="2400" dirty="0"/>
              <a:t>ТЕМАТИЧЕСКАЯ ОБРАБОТКА </a:t>
            </a:r>
            <a:r>
              <a:rPr lang="ru-RU" altLang="ru-RU" sz="2400" dirty="0" smtClean="0"/>
              <a:t>специализированных программных модулей с применением </a:t>
            </a:r>
            <a:r>
              <a:rPr lang="ru-RU" sz="2400" dirty="0" smtClean="0"/>
              <a:t>высокопроизводительных средств, </a:t>
            </a:r>
            <a:r>
              <a:rPr lang="ru-RU" sz="2400" dirty="0" err="1" smtClean="0"/>
              <a:t>нейросетевых</a:t>
            </a:r>
            <a:r>
              <a:rPr lang="ru-RU" sz="2400" dirty="0" smtClean="0"/>
              <a:t> </a:t>
            </a:r>
            <a:r>
              <a:rPr lang="ru-RU" sz="2400" dirty="0"/>
              <a:t>технологий и концепции Больших данных.</a:t>
            </a:r>
          </a:p>
          <a:p>
            <a:pPr algn="just">
              <a:buFont typeface="Wingdings" panose="05000000000000000000" pitchFamily="2" charset="2"/>
              <a:buAutoNum type="arabicPeriod"/>
              <a:defRPr/>
            </a:pPr>
            <a:endParaRPr lang="ru-RU" altLang="ru-RU" sz="2400" dirty="0"/>
          </a:p>
          <a:p>
            <a:pPr marL="0" indent="0" algn="just">
              <a:buNone/>
            </a:pPr>
            <a:r>
              <a:rPr lang="ru-RU" altLang="ru-RU" sz="2400" dirty="0" smtClean="0"/>
              <a:t>.</a:t>
            </a:r>
            <a:endParaRPr lang="ru-RU" alt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69843" y="1520222"/>
            <a:ext cx="3443567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Концепция </a:t>
            </a:r>
            <a:r>
              <a:rPr kumimoji="0" lang="en-US" sz="2400" b="1" i="1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I-GIS</a:t>
            </a:r>
            <a:endParaRPr kumimoji="0" lang="ru-RU" sz="2400" b="1" i="1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43423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6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grpSp>
        <p:nvGrpSpPr>
          <p:cNvPr id="8" name="Группа 3"/>
          <p:cNvGrpSpPr>
            <a:grpSpLocks/>
          </p:cNvGrpSpPr>
          <p:nvPr/>
        </p:nvGrpSpPr>
        <p:grpSpPr bwMode="auto">
          <a:xfrm>
            <a:off x="227240" y="1647459"/>
            <a:ext cx="9625530" cy="5233427"/>
            <a:chOff x="222318" y="783265"/>
            <a:chExt cx="8918145" cy="6074735"/>
          </a:xfrm>
        </p:grpSpPr>
        <p:sp>
          <p:nvSpPr>
            <p:cNvPr id="9" name="Rectangle 2"/>
            <p:cNvSpPr txBox="1">
              <a:spLocks noChangeArrowheads="1"/>
            </p:cNvSpPr>
            <p:nvPr/>
          </p:nvSpPr>
          <p:spPr bwMode="auto">
            <a:xfrm>
              <a:off x="1466437" y="783265"/>
              <a:ext cx="6192838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>
                <a:lnSpc>
                  <a:spcPct val="80000"/>
                </a:lnSpc>
              </a:pPr>
              <a:endParaRPr lang="ru-RU" altLang="ru-RU" sz="2400" i="1" u="sng">
                <a:solidFill>
                  <a:srgbClr val="FFC000"/>
                </a:solidFill>
                <a:cs typeface="Calibri" panose="020F0502020204030204" pitchFamily="34" charset="0"/>
              </a:endParaRPr>
            </a:p>
          </p:txBody>
        </p:sp>
        <p:grpSp>
          <p:nvGrpSpPr>
            <p:cNvPr id="10" name="Group 3"/>
            <p:cNvGrpSpPr>
              <a:grpSpLocks/>
            </p:cNvGrpSpPr>
            <p:nvPr/>
          </p:nvGrpSpPr>
          <p:grpSpPr bwMode="auto">
            <a:xfrm>
              <a:off x="3515445" y="3967497"/>
              <a:ext cx="2108200" cy="1493837"/>
              <a:chOff x="1836" y="2196"/>
              <a:chExt cx="1448" cy="1104"/>
            </a:xfrm>
          </p:grpSpPr>
          <p:sp>
            <p:nvSpPr>
              <p:cNvPr id="60" name="Oval 4"/>
              <p:cNvSpPr>
                <a:spLocks noChangeArrowheads="1"/>
              </p:cNvSpPr>
              <p:nvPr/>
            </p:nvSpPr>
            <p:spPr bwMode="auto">
              <a:xfrm>
                <a:off x="1836" y="2196"/>
                <a:ext cx="1448" cy="1104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round/>
                <a:headEnd/>
                <a:tailEnd/>
              </a:ln>
              <a:effectLst>
                <a:outerShdw dist="161645" dir="2700000" algn="ctr" rotWithShape="0">
                  <a:srgbClr val="000000"/>
                </a:outerShdw>
              </a:effectLst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61" name="Rectangle 5"/>
              <p:cNvSpPr>
                <a:spLocks noChangeArrowheads="1"/>
              </p:cNvSpPr>
              <p:nvPr/>
            </p:nvSpPr>
            <p:spPr bwMode="auto">
              <a:xfrm>
                <a:off x="2022" y="2339"/>
                <a:ext cx="1074" cy="6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19050" tIns="26988" rIns="19050" bIns="26988"/>
              <a:lstStyle/>
              <a:p>
                <a:pPr algn="ctr">
                  <a:lnSpc>
                    <a:spcPts val="1800"/>
                  </a:lnSpc>
                  <a:tabLst>
                    <a:tab pos="457200" algn="l"/>
                    <a:tab pos="914400" algn="l"/>
                    <a:tab pos="1371600" algn="l"/>
                  </a:tabLst>
                  <a:defRPr/>
                </a:pPr>
                <a:r>
                  <a:rPr lang="ru-RU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База </a:t>
                </a:r>
              </a:p>
              <a:p>
                <a:pPr algn="ctr">
                  <a:lnSpc>
                    <a:spcPts val="1800"/>
                  </a:lnSpc>
                  <a:tabLst>
                    <a:tab pos="457200" algn="l"/>
                    <a:tab pos="914400" algn="l"/>
                    <a:tab pos="1371600" algn="l"/>
                  </a:tabLst>
                  <a:defRPr/>
                </a:pPr>
                <a:r>
                  <a:rPr lang="ru-RU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геоданных </a:t>
                </a:r>
                <a:r>
                  <a:rPr lang="en-US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ГИС</a:t>
                </a:r>
              </a:p>
              <a:p>
                <a:pPr algn="ctr">
                  <a:lnSpc>
                    <a:spcPts val="1800"/>
                  </a:lnSpc>
                  <a:tabLst>
                    <a:tab pos="457200" algn="l"/>
                    <a:tab pos="914400" algn="l"/>
                    <a:tab pos="1371600" algn="l"/>
                  </a:tabLst>
                  <a:defRPr/>
                </a:pPr>
                <a:r>
                  <a:rPr lang="en-US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(</a:t>
                </a:r>
                <a:r>
                  <a:rPr lang="ru-RU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ЦОД ТГУ</a:t>
                </a:r>
                <a:r>
                  <a:rPr lang="en-US" sz="2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)</a:t>
                </a:r>
                <a:endParaRPr lang="en-US" sz="36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</p:grpSp>
        <p:sp>
          <p:nvSpPr>
            <p:cNvPr id="12" name="Line 6"/>
            <p:cNvSpPr>
              <a:spLocks noChangeShapeType="1"/>
            </p:cNvSpPr>
            <p:nvPr/>
          </p:nvSpPr>
          <p:spPr bwMode="auto">
            <a:xfrm flipV="1">
              <a:off x="5296524" y="2636911"/>
              <a:ext cx="1243625" cy="326031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lg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 flipH="1">
              <a:off x="2970454" y="5151853"/>
              <a:ext cx="665441" cy="388384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lg"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>
              <a:off x="2621170" y="2473374"/>
              <a:ext cx="1242085" cy="429258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lg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3181425" y="938052"/>
              <a:ext cx="2843121" cy="1358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9050" tIns="26988" rIns="19050" bIns="26988"/>
            <a:lstStyle/>
            <a:p>
              <a:pPr algn="ctr">
                <a:lnSpc>
                  <a:spcPts val="26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2000" b="1" kern="0" dirty="0" err="1">
                  <a:solidFill>
                    <a:srgbClr val="002F8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Геопортал</a:t>
              </a:r>
              <a:r>
                <a:rPr lang="ru-RU" sz="2000" b="1" kern="0" dirty="0">
                  <a:solidFill>
                    <a:srgbClr val="002F8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  <a:p>
              <a:pPr algn="ctr"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600" kern="0" dirty="0">
                  <a:solidFill>
                    <a:srgbClr val="002F8E"/>
                  </a:solidFill>
                  <a:latin typeface="+mn-lt"/>
                </a:rPr>
                <a:t>Скоростной доступ через </a:t>
              </a:r>
              <a:r>
                <a:rPr lang="en-US" sz="1600" kern="0" dirty="0">
                  <a:solidFill>
                    <a:srgbClr val="002F8E"/>
                  </a:solidFill>
                  <a:latin typeface="+mn-lt"/>
                </a:rPr>
                <a:t>Internet</a:t>
              </a:r>
              <a:r>
                <a:rPr lang="ru-RU" sz="1600" kern="0" dirty="0">
                  <a:solidFill>
                    <a:srgbClr val="002F8E"/>
                  </a:solidFill>
                  <a:latin typeface="+mn-lt"/>
                </a:rPr>
                <a:t> (включая возможности Телепорта ТГУ)</a:t>
              </a:r>
              <a:endParaRPr lang="en-US" sz="1600" kern="0" dirty="0">
                <a:solidFill>
                  <a:srgbClr val="002F8E"/>
                </a:solidFill>
                <a:latin typeface="+mn-lt"/>
              </a:endParaRPr>
            </a:p>
          </p:txBody>
        </p:sp>
        <p:sp>
          <p:nvSpPr>
            <p:cNvPr id="16" name="Rectangle 27"/>
            <p:cNvSpPr>
              <a:spLocks noChangeArrowheads="1"/>
            </p:cNvSpPr>
            <p:nvPr/>
          </p:nvSpPr>
          <p:spPr bwMode="auto">
            <a:xfrm>
              <a:off x="222318" y="2258742"/>
              <a:ext cx="2556309" cy="1944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9050" tIns="26988" rIns="19050" bIns="26988"/>
            <a:lstStyle/>
            <a:p>
              <a:pPr algn="ctr">
                <a:lnSpc>
                  <a:spcPts val="20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600" b="1" u="sng" kern="0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Департамент</a:t>
              </a:r>
              <a:r>
                <a:rPr lang="ru-RU" sz="1600" b="1" u="sng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ы</a:t>
              </a:r>
              <a:r>
                <a:rPr lang="ru-RU" sz="1600" b="1" u="sng" kern="0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 администрации Томской области</a:t>
              </a:r>
              <a:endParaRPr lang="ru-RU" sz="1600" b="1" u="sng" kern="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lnSpc>
                  <a:spcPts val="20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600" b="1" dirty="0" smtClean="0">
                  <a:latin typeface="Arial" pitchFamily="34" charset="0"/>
                  <a:cs typeface="Arial" pitchFamily="34" charset="0"/>
                </a:rPr>
                <a:t>Информационное обеспечение управления территорией</a:t>
              </a:r>
              <a:endParaRPr lang="en-US" sz="1600" b="1" dirty="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7" name="Группа 11"/>
            <p:cNvGrpSpPr>
              <a:grpSpLocks/>
            </p:cNvGrpSpPr>
            <p:nvPr/>
          </p:nvGrpSpPr>
          <p:grpSpPr bwMode="auto">
            <a:xfrm>
              <a:off x="865644" y="929426"/>
              <a:ext cx="1776412" cy="1082675"/>
              <a:chOff x="865644" y="929426"/>
              <a:chExt cx="1776412" cy="1082675"/>
            </a:xfrm>
          </p:grpSpPr>
          <p:graphicFrame>
            <p:nvGraphicFramePr>
              <p:cNvPr id="53" name="Object 29"/>
              <p:cNvGraphicFramePr>
                <a:graphicFrameLocks noChangeAspect="1"/>
              </p:cNvGraphicFramePr>
              <p:nvPr/>
            </p:nvGraphicFramePr>
            <p:xfrm>
              <a:off x="865644" y="929426"/>
              <a:ext cx="1776412" cy="10826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55" name="Clip" r:id="rId5" imgW="1352398" imgH="934517" progId="">
                      <p:embed/>
                    </p:oleObj>
                  </mc:Choice>
                  <mc:Fallback>
                    <p:oleObj name="Clip" r:id="rId5" imgW="1352398" imgH="934517" progId="">
                      <p:embed/>
                      <p:pic>
                        <p:nvPicPr>
                          <p:cNvPr id="0" name="Picture 5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65644" y="929426"/>
                            <a:ext cx="1776412" cy="1082675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4" name="Group 30"/>
              <p:cNvGrpSpPr>
                <a:grpSpLocks/>
              </p:cNvGrpSpPr>
              <p:nvPr/>
            </p:nvGrpSpPr>
            <p:grpSpPr bwMode="auto">
              <a:xfrm>
                <a:off x="1331929" y="1188541"/>
                <a:ext cx="444500" cy="241300"/>
                <a:chOff x="3741" y="860"/>
                <a:chExt cx="369" cy="275"/>
              </a:xfrm>
            </p:grpSpPr>
            <p:sp>
              <p:nvSpPr>
                <p:cNvPr id="55" name="Rectangle 31"/>
                <p:cNvSpPr>
                  <a:spLocks noChangeArrowheads="1"/>
                </p:cNvSpPr>
                <p:nvPr/>
              </p:nvSpPr>
              <p:spPr bwMode="auto">
                <a:xfrm>
                  <a:off x="3741" y="860"/>
                  <a:ext cx="369" cy="274"/>
                </a:xfrm>
                <a:prstGeom prst="rect">
                  <a:avLst/>
                </a:prstGeom>
                <a:gradFill rotWithShape="0">
                  <a:gsLst>
                    <a:gs pos="0">
                      <a:srgbClr val="24D500"/>
                    </a:gs>
                    <a:gs pos="100000">
                      <a:srgbClr val="0E5500"/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56" name="Rectangle 32"/>
                <p:cNvSpPr>
                  <a:spLocks noChangeArrowheads="1"/>
                </p:cNvSpPr>
                <p:nvPr/>
              </p:nvSpPr>
              <p:spPr bwMode="auto">
                <a:xfrm>
                  <a:off x="3806" y="1020"/>
                  <a:ext cx="49" cy="114"/>
                </a:xfrm>
                <a:prstGeom prst="rect">
                  <a:avLst/>
                </a:prstGeom>
                <a:solidFill>
                  <a:srgbClr val="0041D5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57" name="Rectangle 33"/>
                <p:cNvSpPr>
                  <a:spLocks noChangeArrowheads="1"/>
                </p:cNvSpPr>
                <p:nvPr/>
              </p:nvSpPr>
              <p:spPr bwMode="auto">
                <a:xfrm>
                  <a:off x="3863" y="924"/>
                  <a:ext cx="75" cy="210"/>
                </a:xfrm>
                <a:prstGeom prst="rect">
                  <a:avLst/>
                </a:prstGeom>
                <a:solidFill>
                  <a:srgbClr val="FFA380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58" name="Rectangle 34"/>
                <p:cNvSpPr>
                  <a:spLocks noChangeArrowheads="1"/>
                </p:cNvSpPr>
                <p:nvPr/>
              </p:nvSpPr>
              <p:spPr bwMode="auto">
                <a:xfrm>
                  <a:off x="3939" y="970"/>
                  <a:ext cx="56" cy="165"/>
                </a:xfrm>
                <a:prstGeom prst="rect">
                  <a:avLst/>
                </a:prstGeom>
                <a:solidFill>
                  <a:srgbClr val="FFFF00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59" name="Rectangle 35"/>
                <p:cNvSpPr>
                  <a:spLocks noChangeArrowheads="1"/>
                </p:cNvSpPr>
                <p:nvPr/>
              </p:nvSpPr>
              <p:spPr bwMode="auto">
                <a:xfrm>
                  <a:off x="3996" y="1014"/>
                  <a:ext cx="56" cy="121"/>
                </a:xfrm>
                <a:prstGeom prst="rect">
                  <a:avLst/>
                </a:prstGeom>
                <a:solidFill>
                  <a:srgbClr val="24D500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</p:grpSp>
        </p:grpSp>
        <p:sp>
          <p:nvSpPr>
            <p:cNvPr id="18" name="Rectangle 37"/>
            <p:cNvSpPr>
              <a:spLocks noChangeArrowheads="1"/>
            </p:cNvSpPr>
            <p:nvPr/>
          </p:nvSpPr>
          <p:spPr bwMode="auto">
            <a:xfrm>
              <a:off x="277789" y="4461823"/>
              <a:ext cx="2568076" cy="2199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9050" tIns="26988" rIns="19050" bIns="26988"/>
            <a:lstStyle/>
            <a:p>
              <a:pPr algn="ctr">
                <a:lnSpc>
                  <a:spcPts val="20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400" b="1" u="sng" kern="0" dirty="0">
                  <a:solidFill>
                    <a:srgbClr val="0070C0"/>
                  </a:solidFill>
                  <a:latin typeface="+mn-lt"/>
                </a:rPr>
                <a:t>Пополнение и обновление базы </a:t>
              </a:r>
              <a:r>
                <a:rPr lang="ru-RU" sz="1400" b="1" u="sng" kern="0" dirty="0" err="1">
                  <a:solidFill>
                    <a:srgbClr val="0070C0"/>
                  </a:solidFill>
                  <a:latin typeface="+mn-lt"/>
                </a:rPr>
                <a:t>геоданных</a:t>
              </a:r>
              <a:endParaRPr lang="en-US" sz="1400" b="1" u="sng" kern="0" dirty="0">
                <a:solidFill>
                  <a:srgbClr val="0070C0"/>
                </a:solidFill>
                <a:latin typeface="+mn-lt"/>
              </a:endParaRPr>
            </a:p>
            <a:p>
              <a:pPr>
                <a:lnSpc>
                  <a:spcPts val="18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endParaRPr lang="ru-RU" sz="1600" b="1" kern="0" dirty="0" smtClean="0">
                <a:latin typeface="+mn-lt"/>
              </a:endParaRPr>
            </a:p>
            <a:p>
              <a:pPr algn="ctr">
                <a:lnSpc>
                  <a:spcPts val="18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600" b="1" dirty="0" smtClean="0">
                  <a:latin typeface="Arial" pitchFamily="34" charset="0"/>
                  <a:cs typeface="Arial" pitchFamily="34" charset="0"/>
                </a:rPr>
                <a:t>Материалы </a:t>
              </a:r>
              <a:r>
                <a:rPr lang="ru-RU" sz="1600" b="1" dirty="0">
                  <a:latin typeface="Arial" pitchFamily="34" charset="0"/>
                  <a:cs typeface="Arial" pitchFamily="34" charset="0"/>
                </a:rPr>
                <a:t>полевых инженерно-экологических изысканий, данные </a:t>
              </a:r>
              <a:r>
                <a:rPr lang="ru-RU" sz="1600" b="1" dirty="0" err="1">
                  <a:latin typeface="Arial" pitchFamily="34" charset="0"/>
                  <a:cs typeface="Arial" pitchFamily="34" charset="0"/>
                </a:rPr>
                <a:t>космомониторинга</a:t>
              </a:r>
              <a:r>
                <a:rPr lang="ru-RU" sz="1600" b="1" dirty="0">
                  <a:latin typeface="Arial" pitchFamily="34" charset="0"/>
                  <a:cs typeface="Arial" pitchFamily="34" charset="0"/>
                </a:rPr>
                <a:t>, съёмок с </a:t>
              </a:r>
              <a:r>
                <a:rPr lang="ru-RU" sz="1600" b="1" dirty="0" smtClean="0">
                  <a:latin typeface="Arial" pitchFamily="34" charset="0"/>
                  <a:cs typeface="Arial" pitchFamily="34" charset="0"/>
                </a:rPr>
                <a:t>БПЛА.</a:t>
              </a:r>
              <a:endParaRPr lang="en-US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Rectangle 42"/>
            <p:cNvSpPr>
              <a:spLocks noChangeArrowheads="1"/>
            </p:cNvSpPr>
            <p:nvPr/>
          </p:nvSpPr>
          <p:spPr bwMode="auto">
            <a:xfrm>
              <a:off x="6643768" y="2323763"/>
              <a:ext cx="2463646" cy="2764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9050" tIns="26988" rIns="19050" bIns="26988"/>
            <a:lstStyle/>
            <a:p>
              <a:pPr algn="ctr"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1600" b="1" u="sng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Предприятия экономики  и социальной сферы </a:t>
              </a:r>
              <a:endParaRPr lang="en-US" sz="1600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lnSpc>
                  <a:spcPts val="8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endParaRPr lang="en-US" sz="8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  <a:p>
              <a:pPr algn="ctr">
                <a:lnSpc>
                  <a:spcPts val="1800"/>
                </a:lnSpc>
                <a:defRPr/>
              </a:pPr>
              <a:r>
                <a:rPr lang="ru-RU" sz="1600" b="1" dirty="0" smtClean="0">
                  <a:latin typeface="Arial" pitchFamily="34" charset="0"/>
                  <a:cs typeface="Arial" pitchFamily="34" charset="0"/>
                </a:rPr>
                <a:t>Информационное обеспечение финансово-хозяйственной деятельности </a:t>
              </a:r>
              <a:endParaRPr lang="en-US" sz="1600" b="1" dirty="0">
                <a:latin typeface="Arial" pitchFamily="34" charset="0"/>
                <a:cs typeface="Arial" pitchFamily="34" charset="0"/>
              </a:endParaRPr>
            </a:p>
          </p:txBody>
        </p:sp>
        <p:graphicFrame>
          <p:nvGraphicFramePr>
            <p:cNvPr id="20" name="Object 44"/>
            <p:cNvGraphicFramePr>
              <a:graphicFrameLocks noChangeAspect="1"/>
            </p:cNvGraphicFramePr>
            <p:nvPr/>
          </p:nvGraphicFramePr>
          <p:xfrm>
            <a:off x="6807590" y="1117341"/>
            <a:ext cx="1773238" cy="1163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56" name="Clip" r:id="rId7" imgW="1352398" imgH="934517" progId="">
                    <p:embed/>
                  </p:oleObj>
                </mc:Choice>
                <mc:Fallback>
                  <p:oleObj name="Clip" r:id="rId7" imgW="1352398" imgH="934517" progId="">
                    <p:embed/>
                    <p:pic>
                      <p:nvPicPr>
                        <p:cNvPr id="0" name="Picture 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7590" y="1117341"/>
                          <a:ext cx="1773238" cy="116363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1" name="Group 45"/>
            <p:cNvGrpSpPr>
              <a:grpSpLocks/>
            </p:cNvGrpSpPr>
            <p:nvPr/>
          </p:nvGrpSpPr>
          <p:grpSpPr bwMode="auto">
            <a:xfrm>
              <a:off x="7285458" y="1376755"/>
              <a:ext cx="376238" cy="323850"/>
              <a:chOff x="3168" y="1296"/>
              <a:chExt cx="336" cy="240"/>
            </a:xfrm>
          </p:grpSpPr>
          <p:sp>
            <p:nvSpPr>
              <p:cNvPr id="42" name="Rectangle 46"/>
              <p:cNvSpPr>
                <a:spLocks noChangeArrowheads="1"/>
              </p:cNvSpPr>
              <p:nvPr/>
            </p:nvSpPr>
            <p:spPr bwMode="auto">
              <a:xfrm>
                <a:off x="3168" y="1296"/>
                <a:ext cx="336" cy="240"/>
              </a:xfrm>
              <a:prstGeom prst="rect">
                <a:avLst/>
              </a:prstGeom>
              <a:gradFill rotWithShape="0">
                <a:gsLst>
                  <a:gs pos="0">
                    <a:srgbClr val="24D500"/>
                  </a:gs>
                  <a:gs pos="100000">
                    <a:srgbClr val="0E55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43" name="Oval 47"/>
              <p:cNvSpPr>
                <a:spLocks noChangeArrowheads="1"/>
              </p:cNvSpPr>
              <p:nvPr/>
            </p:nvSpPr>
            <p:spPr bwMode="auto">
              <a:xfrm>
                <a:off x="3251" y="1359"/>
                <a:ext cx="19" cy="13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44" name="Oval 48"/>
              <p:cNvSpPr>
                <a:spLocks noChangeArrowheads="1"/>
              </p:cNvSpPr>
              <p:nvPr/>
            </p:nvSpPr>
            <p:spPr bwMode="auto">
              <a:xfrm>
                <a:off x="3335" y="1483"/>
                <a:ext cx="22" cy="1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45" name="Oval 49"/>
              <p:cNvSpPr>
                <a:spLocks noChangeArrowheads="1"/>
              </p:cNvSpPr>
              <p:nvPr/>
            </p:nvSpPr>
            <p:spPr bwMode="auto">
              <a:xfrm>
                <a:off x="3259" y="1483"/>
                <a:ext cx="17" cy="1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46" name="Freeform 50"/>
              <p:cNvSpPr>
                <a:spLocks/>
              </p:cNvSpPr>
              <p:nvPr/>
            </p:nvSpPr>
            <p:spPr bwMode="auto">
              <a:xfrm>
                <a:off x="3328" y="1306"/>
                <a:ext cx="25" cy="124"/>
              </a:xfrm>
              <a:custGeom>
                <a:avLst/>
                <a:gdLst>
                  <a:gd name="T0" fmla="*/ 3 w 40"/>
                  <a:gd name="T1" fmla="*/ 0 h 218"/>
                  <a:gd name="T2" fmla="*/ 3 w 40"/>
                  <a:gd name="T3" fmla="*/ 2 h 218"/>
                  <a:gd name="T4" fmla="*/ 2 w 40"/>
                  <a:gd name="T5" fmla="*/ 2 h 218"/>
                  <a:gd name="T6" fmla="*/ 1 w 40"/>
                  <a:gd name="T7" fmla="*/ 3 h 218"/>
                  <a:gd name="T8" fmla="*/ 1 w 40"/>
                  <a:gd name="T9" fmla="*/ 3 h 218"/>
                  <a:gd name="T10" fmla="*/ 0 w 40"/>
                  <a:gd name="T11" fmla="*/ 5 h 218"/>
                  <a:gd name="T12" fmla="*/ 1 w 40"/>
                  <a:gd name="T13" fmla="*/ 7 h 2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0"/>
                  <a:gd name="T22" fmla="*/ 0 h 218"/>
                  <a:gd name="T23" fmla="*/ 40 w 40"/>
                  <a:gd name="T24" fmla="*/ 218 h 2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0" h="218">
                    <a:moveTo>
                      <a:pt x="39" y="0"/>
                    </a:moveTo>
                    <a:lnTo>
                      <a:pt x="39" y="51"/>
                    </a:lnTo>
                    <a:lnTo>
                      <a:pt x="32" y="51"/>
                    </a:lnTo>
                    <a:lnTo>
                      <a:pt x="19" y="82"/>
                    </a:lnTo>
                    <a:lnTo>
                      <a:pt x="6" y="108"/>
                    </a:lnTo>
                    <a:lnTo>
                      <a:pt x="0" y="140"/>
                    </a:lnTo>
                    <a:lnTo>
                      <a:pt x="6" y="217"/>
                    </a:lnTo>
                  </a:path>
                </a:pathLst>
              </a:custGeom>
              <a:noFill/>
              <a:ln w="254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" name="Freeform 51"/>
              <p:cNvSpPr>
                <a:spLocks/>
              </p:cNvSpPr>
              <p:nvPr/>
            </p:nvSpPr>
            <p:spPr bwMode="auto">
              <a:xfrm>
                <a:off x="3173" y="1306"/>
                <a:ext cx="289" cy="138"/>
              </a:xfrm>
              <a:custGeom>
                <a:avLst/>
                <a:gdLst>
                  <a:gd name="T0" fmla="*/ 0 w 486"/>
                  <a:gd name="T1" fmla="*/ 8 h 243"/>
                  <a:gd name="T2" fmla="*/ 0 w 486"/>
                  <a:gd name="T3" fmla="*/ 8 h 243"/>
                  <a:gd name="T4" fmla="*/ 1 w 486"/>
                  <a:gd name="T5" fmla="*/ 8 h 243"/>
                  <a:gd name="T6" fmla="*/ 2 w 486"/>
                  <a:gd name="T7" fmla="*/ 7 h 243"/>
                  <a:gd name="T8" fmla="*/ 5 w 486"/>
                  <a:gd name="T9" fmla="*/ 7 h 243"/>
                  <a:gd name="T10" fmla="*/ 7 w 486"/>
                  <a:gd name="T11" fmla="*/ 7 h 243"/>
                  <a:gd name="T12" fmla="*/ 10 w 486"/>
                  <a:gd name="T13" fmla="*/ 7 h 243"/>
                  <a:gd name="T14" fmla="*/ 11 w 486"/>
                  <a:gd name="T15" fmla="*/ 7 h 243"/>
                  <a:gd name="T16" fmla="*/ 13 w 486"/>
                  <a:gd name="T17" fmla="*/ 8 h 243"/>
                  <a:gd name="T18" fmla="*/ 15 w 486"/>
                  <a:gd name="T19" fmla="*/ 7 h 243"/>
                  <a:gd name="T20" fmla="*/ 18 w 486"/>
                  <a:gd name="T21" fmla="*/ 5 h 243"/>
                  <a:gd name="T22" fmla="*/ 20 w 486"/>
                  <a:gd name="T23" fmla="*/ 3 h 243"/>
                  <a:gd name="T24" fmla="*/ 21 w 486"/>
                  <a:gd name="T25" fmla="*/ 2 h 243"/>
                  <a:gd name="T26" fmla="*/ 21 w 486"/>
                  <a:gd name="T27" fmla="*/ 0 h 24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86"/>
                  <a:gd name="T43" fmla="*/ 0 h 243"/>
                  <a:gd name="T44" fmla="*/ 486 w 486"/>
                  <a:gd name="T45" fmla="*/ 243 h 243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86" h="243">
                    <a:moveTo>
                      <a:pt x="0" y="242"/>
                    </a:moveTo>
                    <a:lnTo>
                      <a:pt x="0" y="235"/>
                    </a:lnTo>
                    <a:lnTo>
                      <a:pt x="19" y="235"/>
                    </a:lnTo>
                    <a:lnTo>
                      <a:pt x="51" y="216"/>
                    </a:lnTo>
                    <a:lnTo>
                      <a:pt x="121" y="210"/>
                    </a:lnTo>
                    <a:lnTo>
                      <a:pt x="165" y="210"/>
                    </a:lnTo>
                    <a:lnTo>
                      <a:pt x="216" y="210"/>
                    </a:lnTo>
                    <a:lnTo>
                      <a:pt x="255" y="216"/>
                    </a:lnTo>
                    <a:lnTo>
                      <a:pt x="299" y="235"/>
                    </a:lnTo>
                    <a:lnTo>
                      <a:pt x="338" y="210"/>
                    </a:lnTo>
                    <a:lnTo>
                      <a:pt x="414" y="152"/>
                    </a:lnTo>
                    <a:lnTo>
                      <a:pt x="459" y="108"/>
                    </a:lnTo>
                    <a:lnTo>
                      <a:pt x="472" y="50"/>
                    </a:lnTo>
                    <a:lnTo>
                      <a:pt x="485" y="0"/>
                    </a:lnTo>
                  </a:path>
                </a:pathLst>
              </a:custGeom>
              <a:noFill/>
              <a:ln w="254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" name="Freeform 52"/>
              <p:cNvSpPr>
                <a:spLocks/>
              </p:cNvSpPr>
              <p:nvPr/>
            </p:nvSpPr>
            <p:spPr bwMode="auto">
              <a:xfrm>
                <a:off x="3381" y="1411"/>
                <a:ext cx="39" cy="113"/>
              </a:xfrm>
              <a:custGeom>
                <a:avLst/>
                <a:gdLst>
                  <a:gd name="T0" fmla="*/ 0 w 65"/>
                  <a:gd name="T1" fmla="*/ 0 h 199"/>
                  <a:gd name="T2" fmla="*/ 0 w 65"/>
                  <a:gd name="T3" fmla="*/ 1 h 199"/>
                  <a:gd name="T4" fmla="*/ 1 w 65"/>
                  <a:gd name="T5" fmla="*/ 1 h 199"/>
                  <a:gd name="T6" fmla="*/ 2 w 65"/>
                  <a:gd name="T7" fmla="*/ 2 h 199"/>
                  <a:gd name="T8" fmla="*/ 3 w 65"/>
                  <a:gd name="T9" fmla="*/ 3 h 199"/>
                  <a:gd name="T10" fmla="*/ 3 w 65"/>
                  <a:gd name="T11" fmla="*/ 5 h 199"/>
                  <a:gd name="T12" fmla="*/ 3 w 65"/>
                  <a:gd name="T13" fmla="*/ 6 h 199"/>
                  <a:gd name="T14" fmla="*/ 2 w 65"/>
                  <a:gd name="T15" fmla="*/ 6 h 1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5"/>
                  <a:gd name="T25" fmla="*/ 0 h 199"/>
                  <a:gd name="T26" fmla="*/ 65 w 65"/>
                  <a:gd name="T27" fmla="*/ 199 h 19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5" h="199">
                    <a:moveTo>
                      <a:pt x="0" y="0"/>
                    </a:moveTo>
                    <a:lnTo>
                      <a:pt x="0" y="25"/>
                    </a:lnTo>
                    <a:lnTo>
                      <a:pt x="19" y="25"/>
                    </a:lnTo>
                    <a:lnTo>
                      <a:pt x="44" y="57"/>
                    </a:lnTo>
                    <a:lnTo>
                      <a:pt x="64" y="95"/>
                    </a:lnTo>
                    <a:lnTo>
                      <a:pt x="64" y="159"/>
                    </a:lnTo>
                    <a:lnTo>
                      <a:pt x="64" y="185"/>
                    </a:lnTo>
                    <a:lnTo>
                      <a:pt x="57" y="198"/>
                    </a:lnTo>
                  </a:path>
                </a:pathLst>
              </a:custGeom>
              <a:noFill/>
              <a:ln w="254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" name="Oval 53"/>
              <p:cNvSpPr>
                <a:spLocks noChangeArrowheads="1"/>
              </p:cNvSpPr>
              <p:nvPr/>
            </p:nvSpPr>
            <p:spPr bwMode="auto">
              <a:xfrm>
                <a:off x="3376" y="1373"/>
                <a:ext cx="12" cy="21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50" name="Oval 54"/>
              <p:cNvSpPr>
                <a:spLocks noChangeArrowheads="1"/>
              </p:cNvSpPr>
              <p:nvPr/>
            </p:nvSpPr>
            <p:spPr bwMode="auto">
              <a:xfrm>
                <a:off x="3399" y="1330"/>
                <a:ext cx="14" cy="1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51" name="Oval 55"/>
              <p:cNvSpPr>
                <a:spLocks noChangeArrowheads="1"/>
              </p:cNvSpPr>
              <p:nvPr/>
            </p:nvSpPr>
            <p:spPr bwMode="auto">
              <a:xfrm>
                <a:off x="3460" y="1475"/>
                <a:ext cx="14" cy="14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  <p:sp>
            <p:nvSpPr>
              <p:cNvPr id="52" name="Oval 56"/>
              <p:cNvSpPr>
                <a:spLocks noChangeArrowheads="1"/>
              </p:cNvSpPr>
              <p:nvPr/>
            </p:nvSpPr>
            <p:spPr bwMode="auto">
              <a:xfrm>
                <a:off x="3464" y="1381"/>
                <a:ext cx="17" cy="1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rgbClr val="00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 altLang="ru-RU"/>
              </a:p>
            </p:txBody>
          </p:sp>
        </p:grpSp>
        <p:grpSp>
          <p:nvGrpSpPr>
            <p:cNvPr id="22" name="Группа 17"/>
            <p:cNvGrpSpPr>
              <a:grpSpLocks/>
            </p:cNvGrpSpPr>
            <p:nvPr/>
          </p:nvGrpSpPr>
          <p:grpSpPr bwMode="auto">
            <a:xfrm>
              <a:off x="5407268" y="4863502"/>
              <a:ext cx="1773237" cy="1288998"/>
              <a:chOff x="4469331" y="4867771"/>
              <a:chExt cx="1773237" cy="1288998"/>
            </a:xfrm>
          </p:grpSpPr>
          <p:graphicFrame>
            <p:nvGraphicFramePr>
              <p:cNvPr id="29" name="Object 8"/>
              <p:cNvGraphicFramePr>
                <a:graphicFrameLocks noChangeAspect="1"/>
              </p:cNvGraphicFramePr>
              <p:nvPr/>
            </p:nvGraphicFramePr>
            <p:xfrm>
              <a:off x="4469331" y="4867771"/>
              <a:ext cx="1773237" cy="11636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57" name="Clip" r:id="rId8" imgW="1352398" imgH="934517" progId="">
                      <p:embed/>
                    </p:oleObj>
                  </mc:Choice>
                  <mc:Fallback>
                    <p:oleObj name="Clip" r:id="rId8" imgW="1352398" imgH="934517" progId="">
                      <p:embed/>
                      <p:pic>
                        <p:nvPicPr>
                          <p:cNvPr id="0" name="Picture 5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69331" y="4867771"/>
                            <a:ext cx="1773237" cy="1163638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30" name="Group 45"/>
              <p:cNvGrpSpPr>
                <a:grpSpLocks/>
              </p:cNvGrpSpPr>
              <p:nvPr/>
            </p:nvGrpSpPr>
            <p:grpSpPr bwMode="auto">
              <a:xfrm>
                <a:off x="5292651" y="5829744"/>
                <a:ext cx="412750" cy="327025"/>
                <a:chOff x="3168" y="1296"/>
                <a:chExt cx="336" cy="240"/>
              </a:xfrm>
            </p:grpSpPr>
            <p:sp>
              <p:nvSpPr>
                <p:cNvPr id="31" name="Rectangle 46"/>
                <p:cNvSpPr>
                  <a:spLocks noChangeArrowheads="1"/>
                </p:cNvSpPr>
                <p:nvPr/>
              </p:nvSpPr>
              <p:spPr bwMode="auto">
                <a:xfrm>
                  <a:off x="3168" y="1296"/>
                  <a:ext cx="336" cy="240"/>
                </a:xfrm>
                <a:prstGeom prst="rect">
                  <a:avLst/>
                </a:prstGeom>
                <a:gradFill rotWithShape="0">
                  <a:gsLst>
                    <a:gs pos="0">
                      <a:srgbClr val="24D500"/>
                    </a:gs>
                    <a:gs pos="100000">
                      <a:srgbClr val="0E5500"/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32" name="Oval 47"/>
                <p:cNvSpPr>
                  <a:spLocks noChangeArrowheads="1"/>
                </p:cNvSpPr>
                <p:nvPr/>
              </p:nvSpPr>
              <p:spPr bwMode="auto">
                <a:xfrm>
                  <a:off x="3251" y="1359"/>
                  <a:ext cx="19" cy="13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33" name="Oval 48"/>
                <p:cNvSpPr>
                  <a:spLocks noChangeArrowheads="1"/>
                </p:cNvSpPr>
                <p:nvPr/>
              </p:nvSpPr>
              <p:spPr bwMode="auto">
                <a:xfrm>
                  <a:off x="3335" y="1483"/>
                  <a:ext cx="22" cy="1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34" name="Oval 49"/>
                <p:cNvSpPr>
                  <a:spLocks noChangeArrowheads="1"/>
                </p:cNvSpPr>
                <p:nvPr/>
              </p:nvSpPr>
              <p:spPr bwMode="auto">
                <a:xfrm>
                  <a:off x="3259" y="1483"/>
                  <a:ext cx="17" cy="1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35" name="Freeform 50"/>
                <p:cNvSpPr>
                  <a:spLocks/>
                </p:cNvSpPr>
                <p:nvPr/>
              </p:nvSpPr>
              <p:spPr bwMode="auto">
                <a:xfrm>
                  <a:off x="3328" y="1306"/>
                  <a:ext cx="25" cy="124"/>
                </a:xfrm>
                <a:custGeom>
                  <a:avLst/>
                  <a:gdLst>
                    <a:gd name="T0" fmla="*/ 3 w 40"/>
                    <a:gd name="T1" fmla="*/ 0 h 218"/>
                    <a:gd name="T2" fmla="*/ 3 w 40"/>
                    <a:gd name="T3" fmla="*/ 2 h 218"/>
                    <a:gd name="T4" fmla="*/ 2 w 40"/>
                    <a:gd name="T5" fmla="*/ 2 h 218"/>
                    <a:gd name="T6" fmla="*/ 1 w 40"/>
                    <a:gd name="T7" fmla="*/ 3 h 218"/>
                    <a:gd name="T8" fmla="*/ 1 w 40"/>
                    <a:gd name="T9" fmla="*/ 3 h 218"/>
                    <a:gd name="T10" fmla="*/ 0 w 40"/>
                    <a:gd name="T11" fmla="*/ 5 h 218"/>
                    <a:gd name="T12" fmla="*/ 1 w 40"/>
                    <a:gd name="T13" fmla="*/ 7 h 2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0"/>
                    <a:gd name="T22" fmla="*/ 0 h 218"/>
                    <a:gd name="T23" fmla="*/ 40 w 40"/>
                    <a:gd name="T24" fmla="*/ 218 h 2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0" h="218">
                      <a:moveTo>
                        <a:pt x="39" y="0"/>
                      </a:moveTo>
                      <a:lnTo>
                        <a:pt x="39" y="51"/>
                      </a:lnTo>
                      <a:lnTo>
                        <a:pt x="32" y="51"/>
                      </a:lnTo>
                      <a:lnTo>
                        <a:pt x="19" y="82"/>
                      </a:lnTo>
                      <a:lnTo>
                        <a:pt x="6" y="108"/>
                      </a:lnTo>
                      <a:lnTo>
                        <a:pt x="0" y="140"/>
                      </a:lnTo>
                      <a:lnTo>
                        <a:pt x="6" y="217"/>
                      </a:lnTo>
                    </a:path>
                  </a:pathLst>
                </a:custGeom>
                <a:noFill/>
                <a:ln w="25400" cap="rnd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6" name="Freeform 51"/>
                <p:cNvSpPr>
                  <a:spLocks/>
                </p:cNvSpPr>
                <p:nvPr/>
              </p:nvSpPr>
              <p:spPr bwMode="auto">
                <a:xfrm>
                  <a:off x="3173" y="1306"/>
                  <a:ext cx="289" cy="138"/>
                </a:xfrm>
                <a:custGeom>
                  <a:avLst/>
                  <a:gdLst>
                    <a:gd name="T0" fmla="*/ 0 w 486"/>
                    <a:gd name="T1" fmla="*/ 8 h 243"/>
                    <a:gd name="T2" fmla="*/ 0 w 486"/>
                    <a:gd name="T3" fmla="*/ 8 h 243"/>
                    <a:gd name="T4" fmla="*/ 1 w 486"/>
                    <a:gd name="T5" fmla="*/ 8 h 243"/>
                    <a:gd name="T6" fmla="*/ 2 w 486"/>
                    <a:gd name="T7" fmla="*/ 7 h 243"/>
                    <a:gd name="T8" fmla="*/ 5 w 486"/>
                    <a:gd name="T9" fmla="*/ 7 h 243"/>
                    <a:gd name="T10" fmla="*/ 7 w 486"/>
                    <a:gd name="T11" fmla="*/ 7 h 243"/>
                    <a:gd name="T12" fmla="*/ 10 w 486"/>
                    <a:gd name="T13" fmla="*/ 7 h 243"/>
                    <a:gd name="T14" fmla="*/ 11 w 486"/>
                    <a:gd name="T15" fmla="*/ 7 h 243"/>
                    <a:gd name="T16" fmla="*/ 13 w 486"/>
                    <a:gd name="T17" fmla="*/ 8 h 243"/>
                    <a:gd name="T18" fmla="*/ 15 w 486"/>
                    <a:gd name="T19" fmla="*/ 7 h 243"/>
                    <a:gd name="T20" fmla="*/ 18 w 486"/>
                    <a:gd name="T21" fmla="*/ 5 h 243"/>
                    <a:gd name="T22" fmla="*/ 20 w 486"/>
                    <a:gd name="T23" fmla="*/ 3 h 243"/>
                    <a:gd name="T24" fmla="*/ 21 w 486"/>
                    <a:gd name="T25" fmla="*/ 2 h 243"/>
                    <a:gd name="T26" fmla="*/ 21 w 486"/>
                    <a:gd name="T27" fmla="*/ 0 h 243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86"/>
                    <a:gd name="T43" fmla="*/ 0 h 243"/>
                    <a:gd name="T44" fmla="*/ 486 w 486"/>
                    <a:gd name="T45" fmla="*/ 243 h 243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86" h="243">
                      <a:moveTo>
                        <a:pt x="0" y="242"/>
                      </a:moveTo>
                      <a:lnTo>
                        <a:pt x="0" y="235"/>
                      </a:lnTo>
                      <a:lnTo>
                        <a:pt x="19" y="235"/>
                      </a:lnTo>
                      <a:lnTo>
                        <a:pt x="51" y="216"/>
                      </a:lnTo>
                      <a:lnTo>
                        <a:pt x="121" y="210"/>
                      </a:lnTo>
                      <a:lnTo>
                        <a:pt x="165" y="210"/>
                      </a:lnTo>
                      <a:lnTo>
                        <a:pt x="216" y="210"/>
                      </a:lnTo>
                      <a:lnTo>
                        <a:pt x="255" y="216"/>
                      </a:lnTo>
                      <a:lnTo>
                        <a:pt x="299" y="235"/>
                      </a:lnTo>
                      <a:lnTo>
                        <a:pt x="338" y="210"/>
                      </a:lnTo>
                      <a:lnTo>
                        <a:pt x="414" y="152"/>
                      </a:lnTo>
                      <a:lnTo>
                        <a:pt x="459" y="108"/>
                      </a:lnTo>
                      <a:lnTo>
                        <a:pt x="472" y="50"/>
                      </a:lnTo>
                      <a:lnTo>
                        <a:pt x="485" y="0"/>
                      </a:lnTo>
                    </a:path>
                  </a:pathLst>
                </a:custGeom>
                <a:noFill/>
                <a:ln w="25400" cap="rnd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7" name="Freeform 52"/>
                <p:cNvSpPr>
                  <a:spLocks/>
                </p:cNvSpPr>
                <p:nvPr/>
              </p:nvSpPr>
              <p:spPr bwMode="auto">
                <a:xfrm>
                  <a:off x="3381" y="1411"/>
                  <a:ext cx="39" cy="113"/>
                </a:xfrm>
                <a:custGeom>
                  <a:avLst/>
                  <a:gdLst>
                    <a:gd name="T0" fmla="*/ 0 w 65"/>
                    <a:gd name="T1" fmla="*/ 0 h 199"/>
                    <a:gd name="T2" fmla="*/ 0 w 65"/>
                    <a:gd name="T3" fmla="*/ 1 h 199"/>
                    <a:gd name="T4" fmla="*/ 1 w 65"/>
                    <a:gd name="T5" fmla="*/ 1 h 199"/>
                    <a:gd name="T6" fmla="*/ 2 w 65"/>
                    <a:gd name="T7" fmla="*/ 2 h 199"/>
                    <a:gd name="T8" fmla="*/ 3 w 65"/>
                    <a:gd name="T9" fmla="*/ 3 h 199"/>
                    <a:gd name="T10" fmla="*/ 3 w 65"/>
                    <a:gd name="T11" fmla="*/ 5 h 199"/>
                    <a:gd name="T12" fmla="*/ 3 w 65"/>
                    <a:gd name="T13" fmla="*/ 6 h 199"/>
                    <a:gd name="T14" fmla="*/ 2 w 65"/>
                    <a:gd name="T15" fmla="*/ 6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5"/>
                    <a:gd name="T25" fmla="*/ 0 h 199"/>
                    <a:gd name="T26" fmla="*/ 65 w 65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5" h="199">
                      <a:moveTo>
                        <a:pt x="0" y="0"/>
                      </a:moveTo>
                      <a:lnTo>
                        <a:pt x="0" y="25"/>
                      </a:lnTo>
                      <a:lnTo>
                        <a:pt x="19" y="25"/>
                      </a:lnTo>
                      <a:lnTo>
                        <a:pt x="44" y="57"/>
                      </a:lnTo>
                      <a:lnTo>
                        <a:pt x="64" y="95"/>
                      </a:lnTo>
                      <a:lnTo>
                        <a:pt x="64" y="159"/>
                      </a:lnTo>
                      <a:lnTo>
                        <a:pt x="64" y="185"/>
                      </a:lnTo>
                      <a:lnTo>
                        <a:pt x="57" y="198"/>
                      </a:lnTo>
                    </a:path>
                  </a:pathLst>
                </a:custGeom>
                <a:noFill/>
                <a:ln w="25400" cap="rnd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8" name="Oval 53"/>
                <p:cNvSpPr>
                  <a:spLocks noChangeArrowheads="1"/>
                </p:cNvSpPr>
                <p:nvPr/>
              </p:nvSpPr>
              <p:spPr bwMode="auto">
                <a:xfrm>
                  <a:off x="3376" y="1373"/>
                  <a:ext cx="12" cy="21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39" name="Oval 54"/>
                <p:cNvSpPr>
                  <a:spLocks noChangeArrowheads="1"/>
                </p:cNvSpPr>
                <p:nvPr/>
              </p:nvSpPr>
              <p:spPr bwMode="auto">
                <a:xfrm>
                  <a:off x="3399" y="1330"/>
                  <a:ext cx="14" cy="1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40" name="Oval 55"/>
                <p:cNvSpPr>
                  <a:spLocks noChangeArrowheads="1"/>
                </p:cNvSpPr>
                <p:nvPr/>
              </p:nvSpPr>
              <p:spPr bwMode="auto">
                <a:xfrm>
                  <a:off x="3460" y="1475"/>
                  <a:ext cx="14" cy="14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  <p:sp>
              <p:nvSpPr>
                <p:cNvPr id="41" name="Oval 56"/>
                <p:cNvSpPr>
                  <a:spLocks noChangeArrowheads="1"/>
                </p:cNvSpPr>
                <p:nvPr/>
              </p:nvSpPr>
              <p:spPr bwMode="auto">
                <a:xfrm>
                  <a:off x="3464" y="1381"/>
                  <a:ext cx="17" cy="1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 altLang="ru-RU"/>
                </a:p>
              </p:txBody>
            </p:sp>
          </p:grpSp>
        </p:grpSp>
        <p:sp>
          <p:nvSpPr>
            <p:cNvPr id="23" name="Line 6"/>
            <p:cNvSpPr>
              <a:spLocks noChangeShapeType="1"/>
            </p:cNvSpPr>
            <p:nvPr/>
          </p:nvSpPr>
          <p:spPr bwMode="auto">
            <a:xfrm flipH="1" flipV="1">
              <a:off x="4571999" y="3428999"/>
              <a:ext cx="0" cy="538496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lg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Line 6"/>
            <p:cNvSpPr>
              <a:spLocks noChangeShapeType="1"/>
            </p:cNvSpPr>
            <p:nvPr/>
          </p:nvSpPr>
          <p:spPr bwMode="auto">
            <a:xfrm>
              <a:off x="5242242" y="3447290"/>
              <a:ext cx="1234540" cy="2106255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lg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5" name="Picture 95" descr="twins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5295" y="5010157"/>
              <a:ext cx="1289567" cy="1847843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Рисунок 2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4884" y="5635831"/>
              <a:ext cx="1130711" cy="850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8" descr="5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6848" y="2515005"/>
              <a:ext cx="1345393" cy="906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Rectangle 42"/>
            <p:cNvSpPr>
              <a:spLocks noChangeArrowheads="1"/>
            </p:cNvSpPr>
            <p:nvPr/>
          </p:nvSpPr>
          <p:spPr bwMode="auto">
            <a:xfrm>
              <a:off x="6819487" y="4453763"/>
              <a:ext cx="2320976" cy="11516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9050" tIns="26988" rIns="19050" bIns="26988"/>
            <a:lstStyle/>
            <a:p>
              <a:pPr algn="ctr">
                <a:lnSpc>
                  <a:spcPts val="2000"/>
                </a:lnSpc>
                <a:tabLst>
                  <a:tab pos="457200" algn="l"/>
                  <a:tab pos="914400" algn="l"/>
                  <a:tab pos="1371600" algn="l"/>
                </a:tabLst>
                <a:defRPr/>
              </a:pPr>
              <a:r>
                <a:rPr lang="ru-RU" sz="2000" b="1" dirty="0">
                  <a:solidFill>
                    <a:srgbClr val="0070C0"/>
                  </a:solidFill>
                  <a:latin typeface="+mn-lt"/>
                </a:rPr>
                <a:t>МЧС </a:t>
              </a:r>
              <a:endParaRPr lang="en-US" sz="2000" b="1" dirty="0">
                <a:solidFill>
                  <a:srgbClr val="0070C0"/>
                </a:solidFill>
                <a:latin typeface="+mn-lt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7481523" y="5303131"/>
            <a:ext cx="2567437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defRPr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Мониторинг 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и прогноз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природных и техногенных катастроф, обеспечение безопасности населения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33120" y="976525"/>
            <a:ext cx="5038008" cy="707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Информационное обеспечение управления территорией</a:t>
            </a:r>
            <a:endParaRPr kumimoji="0" lang="ru-RU" sz="2000" b="1" i="1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809376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7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1176710" y="1200150"/>
            <a:ext cx="8272089" cy="5829300"/>
            <a:chOff x="33710" y="43172"/>
            <a:chExt cx="9098521" cy="6554180"/>
          </a:xfrm>
        </p:grpSpPr>
        <p:cxnSp>
          <p:nvCxnSpPr>
            <p:cNvPr id="21" name="Прямая соединительная линия 20"/>
            <p:cNvCxnSpPr/>
            <p:nvPr/>
          </p:nvCxnSpPr>
          <p:spPr>
            <a:xfrm>
              <a:off x="971600" y="911623"/>
              <a:ext cx="0" cy="1562289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Облако 21"/>
            <p:cNvSpPr/>
            <p:nvPr/>
          </p:nvSpPr>
          <p:spPr>
            <a:xfrm>
              <a:off x="33710" y="43172"/>
              <a:ext cx="3106991" cy="1072279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>
              <a:off x="4860032" y="4532459"/>
              <a:ext cx="1494910" cy="131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4860032" y="4795835"/>
              <a:ext cx="1494910" cy="131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4860032" y="5659931"/>
              <a:ext cx="1494910" cy="131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26" name="Picture 8" descr="C:\Users\orlov\AppData\Local\Microsoft\Windows\INetCache\IE\AZY6B7EL\ibm-161589_640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861" y="3897052"/>
              <a:ext cx="2475275" cy="1237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Прямоугольник 26"/>
            <p:cNvSpPr/>
            <p:nvPr/>
          </p:nvSpPr>
          <p:spPr>
            <a:xfrm>
              <a:off x="1691680" y="1484784"/>
              <a:ext cx="7128792" cy="5112568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5536" y="197586"/>
              <a:ext cx="22573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 smtClean="0"/>
                <a:t>INTERNET</a:t>
              </a:r>
              <a:endParaRPr lang="ru-RU" sz="4000" dirty="0"/>
            </a:p>
          </p:txBody>
        </p:sp>
        <p:cxnSp>
          <p:nvCxnSpPr>
            <p:cNvPr id="29" name="Прямая соединительная линия 28"/>
            <p:cNvCxnSpPr/>
            <p:nvPr/>
          </p:nvCxnSpPr>
          <p:spPr>
            <a:xfrm>
              <a:off x="983773" y="2473912"/>
              <a:ext cx="128397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33711" y="1659033"/>
              <a:ext cx="9272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</a:t>
              </a:r>
              <a:r>
                <a:rPr lang="en-US" dirty="0" err="1" smtClean="0"/>
                <a:t>Gbit</a:t>
              </a:r>
              <a:r>
                <a:rPr lang="en-US" dirty="0" smtClean="0"/>
                <a:t>/s</a:t>
              </a:r>
              <a:endParaRPr lang="ru-RU" dirty="0"/>
            </a:p>
          </p:txBody>
        </p:sp>
        <p:pic>
          <p:nvPicPr>
            <p:cNvPr id="31" name="Picture 2" descr="C:\Users\orlov\AppData\Local\Microsoft\Windows\INetCache\IE\C8H8A17H\wall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4" y="1671497"/>
              <a:ext cx="1176618" cy="1285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2277928" y="2975004"/>
              <a:ext cx="913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Firewall</a:t>
              </a:r>
              <a:endParaRPr lang="ru-RU" dirty="0"/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>
              <a:off x="2987824" y="2473912"/>
              <a:ext cx="280831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5435929" y="1520534"/>
              <a:ext cx="29904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Управляющий сервер</a:t>
              </a:r>
              <a:endParaRPr lang="en-US" dirty="0" smtClean="0"/>
            </a:p>
            <a:p>
              <a:r>
                <a:rPr lang="en-US" dirty="0" smtClean="0"/>
                <a:t>2xIntel Xeon 5675, </a:t>
              </a:r>
              <a:r>
                <a:rPr lang="ru-RU" dirty="0" smtClean="0"/>
                <a:t>2</a:t>
              </a:r>
              <a:r>
                <a:rPr lang="ru-RU" dirty="0"/>
                <a:t>4</a:t>
              </a:r>
              <a:r>
                <a:rPr lang="en-US" dirty="0" smtClean="0"/>
                <a:t>Gb RAM</a:t>
              </a:r>
              <a:endParaRPr lang="ru-RU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901164" y="1115452"/>
              <a:ext cx="19193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Защищенная сеть</a:t>
              </a:r>
              <a:endParaRPr lang="ru-RU" dirty="0"/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>
              <a:off x="6786246" y="4185084"/>
              <a:ext cx="1026114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7317305" y="3159670"/>
              <a:ext cx="0" cy="102541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38" name="Picture 3" descr="C:\Users\orlov\AppData\Local\Microsoft\Windows\INetCache\IE\VIM58FSJ\server-295508_640[1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6494" y="2089666"/>
              <a:ext cx="2509340" cy="125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6804248" y="4185084"/>
              <a:ext cx="0" cy="348692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flipV="1">
              <a:off x="7835225" y="4185084"/>
              <a:ext cx="0" cy="348692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41" name="Picture 5" descr="C:\Users\orlov\AppData\Local\Microsoft\Windows\INetCache\IE\AZY6B7EL\system-file-manager[1]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4185084"/>
              <a:ext cx="1836204" cy="1836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Box 41"/>
            <p:cNvSpPr txBox="1"/>
            <p:nvPr/>
          </p:nvSpPr>
          <p:spPr>
            <a:xfrm>
              <a:off x="6354942" y="5936182"/>
              <a:ext cx="20322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Параллельная СХД</a:t>
              </a:r>
            </a:p>
            <a:p>
              <a:r>
                <a:rPr lang="en-US" dirty="0" smtClean="0"/>
                <a:t>340 Tb</a:t>
              </a:r>
              <a:endParaRPr lang="ru-RU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371604" y="3568370"/>
              <a:ext cx="1044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r>
                <a:rPr lang="ru-RU" dirty="0" smtClean="0"/>
                <a:t>0</a:t>
              </a:r>
              <a:r>
                <a:rPr lang="en-US" dirty="0" smtClean="0"/>
                <a:t> </a:t>
              </a:r>
              <a:r>
                <a:rPr lang="en-US" dirty="0" err="1" smtClean="0"/>
                <a:t>Gbit</a:t>
              </a:r>
              <a:r>
                <a:rPr lang="en-US" dirty="0" smtClean="0"/>
                <a:t>/s</a:t>
              </a:r>
              <a:endParaRPr lang="ru-RU" dirty="0"/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2051720" y="3753036"/>
              <a:ext cx="460851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6660232" y="3240329"/>
              <a:ext cx="0" cy="51270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067944" y="3383704"/>
              <a:ext cx="1044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r>
                <a:rPr lang="ru-RU" dirty="0" smtClean="0"/>
                <a:t>0</a:t>
              </a:r>
              <a:r>
                <a:rPr lang="en-US" dirty="0" smtClean="0"/>
                <a:t> </a:t>
              </a:r>
              <a:r>
                <a:rPr lang="en-US" dirty="0" err="1" smtClean="0"/>
                <a:t>Gbit</a:t>
              </a:r>
              <a:r>
                <a:rPr lang="en-US" dirty="0" smtClean="0"/>
                <a:t>/s</a:t>
              </a:r>
              <a:endParaRPr lang="ru-RU" dirty="0"/>
            </a:p>
          </p:txBody>
        </p:sp>
        <p:pic>
          <p:nvPicPr>
            <p:cNvPr id="47" name="Picture 8" descr="C:\Users\orlov\AppData\Local\Microsoft\Windows\INetCache\IE\AZY6B7EL\ibm-161589_640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835" y="4471465"/>
              <a:ext cx="2475275" cy="1237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8" descr="C:\Users\orlov\AppData\Local\Microsoft\Windows\INetCache\IE\AZY6B7EL\ibm-161589_640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835" y="5021709"/>
              <a:ext cx="2475275" cy="1237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9" name="Прямая соединительная линия 48"/>
            <p:cNvCxnSpPr/>
            <p:nvPr/>
          </p:nvCxnSpPr>
          <p:spPr>
            <a:xfrm>
              <a:off x="2051720" y="3753036"/>
              <a:ext cx="0" cy="1908212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>
              <a:endCxn id="26" idx="1"/>
            </p:cNvCxnSpPr>
            <p:nvPr/>
          </p:nvCxnSpPr>
          <p:spPr>
            <a:xfrm>
              <a:off x="2051720" y="4515817"/>
              <a:ext cx="385141" cy="5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2051720" y="4797152"/>
              <a:ext cx="385141" cy="5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2051720" y="5085130"/>
              <a:ext cx="385141" cy="5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2051720" y="5661194"/>
              <a:ext cx="385141" cy="5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3140702" y="5134690"/>
              <a:ext cx="10358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…………….</a:t>
              </a:r>
              <a:endParaRPr lang="ru-RU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753061" y="5936181"/>
              <a:ext cx="36828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Высокопроизводительные серверы</a:t>
              </a:r>
              <a:endParaRPr lang="en-US" dirty="0" smtClean="0"/>
            </a:p>
            <a:p>
              <a:r>
                <a:rPr lang="en-US" dirty="0" smtClean="0"/>
                <a:t>2xIntel Xeon 5675, </a:t>
              </a:r>
              <a:r>
                <a:rPr lang="ru-RU" dirty="0" smtClean="0"/>
                <a:t>48</a:t>
              </a:r>
              <a:r>
                <a:rPr lang="en-US" dirty="0" smtClean="0"/>
                <a:t>Gb RAM</a:t>
              </a:r>
              <a:endParaRPr lang="ru-RU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14110" y="5134690"/>
              <a:ext cx="1044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</a:t>
              </a:r>
              <a:r>
                <a:rPr lang="ru-RU" dirty="0" smtClean="0"/>
                <a:t>0</a:t>
              </a:r>
              <a:r>
                <a:rPr lang="en-US" dirty="0" smtClean="0"/>
                <a:t> </a:t>
              </a:r>
              <a:r>
                <a:rPr lang="en-US" dirty="0" err="1" smtClean="0"/>
                <a:t>Gbit</a:t>
              </a:r>
              <a:r>
                <a:rPr lang="en-US" dirty="0" smtClean="0"/>
                <a:t>/s</a:t>
              </a:r>
              <a:endParaRPr lang="ru-RU" dirty="0"/>
            </a:p>
          </p:txBody>
        </p:sp>
        <p:cxnSp>
          <p:nvCxnSpPr>
            <p:cNvPr id="57" name="Прямая соединительная линия 56"/>
            <p:cNvCxnSpPr/>
            <p:nvPr/>
          </p:nvCxnSpPr>
          <p:spPr>
            <a:xfrm>
              <a:off x="4860032" y="5085184"/>
              <a:ext cx="1494910" cy="1317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58" name="Picture 5" descr="C:\Users\orlov\AppData\Local\Microsoft\Windows\INetCache\IE\AZY6B7EL\system-file-manager[1]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132" y="4185084"/>
              <a:ext cx="1836204" cy="1836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8" descr="C:\Users\orlov\AppData\Local\Microsoft\Windows\INetCache\IE\AZY6B7EL\ibm-161589_640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861" y="4185084"/>
              <a:ext cx="2475275" cy="1237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0" name="TextBox 59"/>
            <p:cNvSpPr txBox="1"/>
            <p:nvPr/>
          </p:nvSpPr>
          <p:spPr>
            <a:xfrm>
              <a:off x="2984679" y="74475"/>
              <a:ext cx="6106151" cy="934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ru-RU" sz="2400" b="1" dirty="0" smtClean="0">
                  <a:latin typeface="Arial" pitchFamily="34" charset="0"/>
                  <a:cs typeface="Arial" pitchFamily="34" charset="0"/>
                </a:rPr>
                <a:t>Схема доступа к вычислительным</a:t>
              </a:r>
            </a:p>
            <a:p>
              <a:pPr algn="r"/>
              <a:r>
                <a:rPr lang="ru-RU" sz="2400" b="1" dirty="0">
                  <a:latin typeface="Arial" pitchFamily="34" charset="0"/>
                  <a:cs typeface="Arial" pitchFamily="34" charset="0"/>
                </a:rPr>
                <a:t>р</a:t>
              </a:r>
              <a:r>
                <a:rPr lang="ru-RU" sz="2400" b="1" dirty="0" smtClean="0">
                  <a:latin typeface="Arial" pitchFamily="34" charset="0"/>
                  <a:cs typeface="Arial" pitchFamily="34" charset="0"/>
                </a:rPr>
                <a:t>есурсам ТГУ</a:t>
              </a:r>
              <a:endParaRPr lang="ru-RU" sz="24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61" name="Прямая соединительная линия 60"/>
            <p:cNvCxnSpPr/>
            <p:nvPr/>
          </p:nvCxnSpPr>
          <p:spPr>
            <a:xfrm>
              <a:off x="3635896" y="980728"/>
              <a:ext cx="5496335" cy="0"/>
            </a:xfrm>
            <a:prstGeom prst="line">
              <a:avLst/>
            </a:prstGeom>
            <a:ln w="28575">
              <a:solidFill>
                <a:schemeClr val="tx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2" name="Shape 14"/>
          <p:cNvSpPr/>
          <p:nvPr/>
        </p:nvSpPr>
        <p:spPr>
          <a:xfrm>
            <a:off x="1170042" y="7252332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295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943" y="3954958"/>
            <a:ext cx="6959083" cy="4586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8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8" name="Рисунок 9" descr="RocetM2+Метео+wifi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76" y="821883"/>
            <a:ext cx="10119324" cy="6089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25439" y="821883"/>
            <a:ext cx="4388575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Наземная инфраструктура </a:t>
            </a:r>
            <a:r>
              <a:rPr kumimoji="0" lang="en-US" sz="2000" b="1" i="0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I-GIS</a:t>
            </a:r>
            <a:endParaRPr kumimoji="0" lang="ru-RU" sz="2000" b="1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50140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9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0748"/>
            <a:ext cx="10312400" cy="622355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08174" y="680678"/>
            <a:ext cx="5234609" cy="954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Программный модуль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«Лесоустройство»</a:t>
            </a:r>
            <a:endParaRPr kumimoji="0" lang="ru-RU" sz="2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7481" y="4319584"/>
            <a:ext cx="651716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300"/>
              </a:lnSpc>
            </a:pPr>
            <a:r>
              <a:rPr lang="ru-RU" sz="2400" b="1" i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База данных по лесоустройству содержит более 200 индикаторов,  характеризующих  природные ресурсы. </a:t>
            </a:r>
          </a:p>
          <a:p>
            <a:pPr algn="ctr">
              <a:lnSpc>
                <a:spcPts val="2300"/>
              </a:lnSpc>
            </a:pPr>
            <a:r>
              <a:rPr lang="ru-RU" sz="2400" b="1" i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Обеспечивается оперативный обмен информацией с другими информационными системами  </a:t>
            </a:r>
            <a:endParaRPr lang="ru-RU" sz="2400" b="1" i="1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8448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10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4783"/>
            <a:ext cx="10450903" cy="62102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08174" y="680678"/>
            <a:ext cx="4214191" cy="954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Программный модуль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«Дикоросы»</a:t>
            </a:r>
            <a:endParaRPr kumimoji="0" lang="ru-RU" sz="2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9738" y="3269766"/>
            <a:ext cx="4536504" cy="156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300"/>
              </a:lnSpc>
            </a:pPr>
            <a:r>
              <a:rPr lang="ru-RU" sz="2000" b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Модуль обеспечивает оперативный мониторинг и прогнозирование урожайности дикорастущих растительных ресурсов </a:t>
            </a:r>
            <a:endParaRPr lang="ru-RU" sz="2000" b="1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ая выноска 9"/>
          <p:cNvSpPr/>
          <p:nvPr/>
        </p:nvSpPr>
        <p:spPr bwMode="auto">
          <a:xfrm>
            <a:off x="1755993" y="6595806"/>
            <a:ext cx="7175216" cy="1224136"/>
          </a:xfrm>
          <a:prstGeom prst="wedgeRectCallout">
            <a:avLst>
              <a:gd name="adj1" fmla="val 6676"/>
              <a:gd name="adj2" fmla="val -208629"/>
            </a:avLst>
          </a:prstGeom>
          <a:noFill/>
          <a:ln>
            <a:headEnd type="none" w="sm" len="sm"/>
            <a:tailEnd type="none" w="sm" len="sm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ru-RU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Информация о лесном выделе с кедровым орехом</a:t>
            </a:r>
          </a:p>
        </p:txBody>
      </p:sp>
    </p:spTree>
    <p:extLst>
      <p:ext uri="{BB962C8B-B14F-4D97-AF65-F5344CB8AC3E}">
        <p14:creationId xmlns:p14="http://schemas.microsoft.com/office/powerpoint/2010/main" val="6215225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11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6" y="1532845"/>
            <a:ext cx="10312400" cy="68513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08174" y="680678"/>
            <a:ext cx="4214191" cy="954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Программный модуль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«Пожары»</a:t>
            </a:r>
            <a:endParaRPr kumimoji="0" lang="ru-RU" sz="2800" b="1" i="1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39594" y="5206220"/>
            <a:ext cx="6090005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94"/>
              </a:lnSpc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Обеспечивается автоматизированное поступление метеоданных и оперативный й расчет индексов и классов </a:t>
            </a:r>
            <a:r>
              <a:rPr lang="ru-RU" sz="2400" b="1" dirty="0" err="1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пожароопасности</a:t>
            </a:r>
            <a:endParaRPr lang="ru-RU" sz="2400" b="1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9474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12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7495"/>
            <a:ext cx="10312400" cy="62368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08174" y="680678"/>
            <a:ext cx="4214191" cy="954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Программный модуль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«Инфраструктура»</a:t>
            </a:r>
            <a:endParaRPr kumimoji="0" lang="ru-RU" sz="2800" b="1" i="1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32908" y="5982238"/>
            <a:ext cx="3532020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94"/>
              </a:lnSpc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 состояния объектов транспортной и производственной инфраструктуры</a:t>
            </a:r>
            <a:endParaRPr lang="ru-RU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070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13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90260"/>
            <a:ext cx="10304600" cy="65945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385" y="6936840"/>
            <a:ext cx="8884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Обеспечивает оперативный мониторинг и расчёт уровней воды в реках вблизи социально значимых объектов на основе автоматизированной загрузки данных </a:t>
            </a:r>
            <a:r>
              <a:rPr lang="ru-RU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гидропостов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08174" y="680678"/>
            <a:ext cx="4214191" cy="954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Программный модуль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«Паводок»</a:t>
            </a:r>
            <a:endParaRPr kumimoji="0" lang="ru-RU" sz="2800" b="1" i="1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458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14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90260"/>
            <a:ext cx="10304600" cy="65945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6143" y="6936840"/>
            <a:ext cx="8516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Обеспечивает оперативный мониторинг и планирование деятельности </a:t>
            </a:r>
            <a:r>
              <a:rPr lang="ru-RU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рыбо-хозяйственного</a:t>
            </a: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охотничьего комплекса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30589" y="0"/>
            <a:ext cx="5803268" cy="1384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Программные модули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«Охота</a:t>
            </a:r>
            <a:r>
              <a:rPr kumimoji="0" lang="ru-RU" sz="2800" b="1" i="1" u="none" strike="noStrike" cap="none" spc="0" normalizeH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и </a:t>
            </a:r>
            <a:r>
              <a:rPr kumimoji="0" lang="ru-RU" sz="2800" b="1" i="1" u="none" strike="noStrike" cap="none" spc="0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Рыбо-хозяйственная</a:t>
            </a:r>
            <a:r>
              <a:rPr kumimoji="0" lang="ru-RU" sz="2800" b="1" i="1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деятельность»</a:t>
            </a:r>
            <a:endParaRPr kumimoji="0" lang="ru-RU" sz="2800" b="1" i="1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458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300">
                <a:solidFill>
                  <a:srgbClr val="888888"/>
                </a:solidFill>
              </a:rPr>
              <a:pPr lvl="0">
                <a:defRPr sz="1800">
                  <a:solidFill>
                    <a:srgbClr val="000000"/>
                  </a:solidFill>
                </a:defRPr>
              </a:pPr>
              <a:t>15</a:t>
            </a:fld>
            <a:endParaRPr sz="1300">
              <a:solidFill>
                <a:srgbClr val="888888"/>
              </a:solidFill>
            </a:endParaRPr>
          </a:p>
        </p:txBody>
      </p:sp>
      <p:pic>
        <p:nvPicPr>
          <p:cNvPr id="5" name="image1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1828" y="6911069"/>
            <a:ext cx="621059" cy="49720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14"/>
          <p:cNvSpPr/>
          <p:nvPr/>
        </p:nvSpPr>
        <p:spPr>
          <a:xfrm>
            <a:off x="1240905" y="6930875"/>
            <a:ext cx="507417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15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ru-RU" sz="1200" b="1" i="1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Интегрированная геоинформационная система</a:t>
            </a:r>
            <a:endParaRPr sz="1200" b="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5" y="0"/>
            <a:ext cx="3062764" cy="13613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463040"/>
            <a:ext cx="10312400" cy="357020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32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</a:t>
            </a:r>
            <a:r>
              <a:rPr lang="en-US" sz="32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I-GIS: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32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indent="-4572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Максимальная доступность к </a:t>
            </a:r>
            <a:r>
              <a:rPr lang="ru-RU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геопорталу</a:t>
            </a: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I-GIS</a:t>
            </a: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любой   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удаленной точки России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 Использование облачных технологий для работы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с </a:t>
            </a:r>
            <a:r>
              <a:rPr lang="ru-RU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геоданными</a:t>
            </a:r>
            <a:endParaRPr lang="ru-RU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indent="-3429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3"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Защищенные спутниковые и наземные каналы связи</a:t>
            </a:r>
            <a:endParaRPr lang="en-US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indent="-3429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3"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Оперативность в </a:t>
            </a:r>
            <a:r>
              <a:rPr lang="ru-RU" b="1" i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принятии управленческих решений</a:t>
            </a:r>
            <a:endParaRPr lang="ru-RU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indent="-3429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3"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масштабирования ГИС на любую территорию</a:t>
            </a:r>
          </a:p>
          <a:p>
            <a:pPr marL="342900" marR="0" indent="-3429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 startAt="3"/>
              <a:tabLst/>
            </a:pPr>
            <a:r>
              <a:rPr 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сетевых межрегиональных проектов </a:t>
            </a:r>
            <a:endParaRPr lang="en-US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ru-RU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4" descr="аркти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4965937"/>
            <a:ext cx="1010920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Антенный пост_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272" y="1171628"/>
            <a:ext cx="2649128" cy="378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7725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/>
          <p:nvPr/>
        </p:nvSpPr>
        <p:spPr>
          <a:xfrm>
            <a:off x="673215" y="2028891"/>
            <a:ext cx="7562325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3900">
                <a:solidFill>
                  <a:srgbClr val="535353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 b="1" dirty="0" err="1">
                <a:solidFill>
                  <a:schemeClr val="bg1"/>
                </a:solidFill>
              </a:rPr>
              <a:t>Спасибо</a:t>
            </a:r>
            <a:r>
              <a:rPr sz="6000" b="1" dirty="0">
                <a:solidFill>
                  <a:schemeClr val="bg1"/>
                </a:solidFill>
              </a:rPr>
              <a:t> </a:t>
            </a:r>
            <a:r>
              <a:rPr sz="6000" b="1" dirty="0" err="1" smtClean="0">
                <a:solidFill>
                  <a:schemeClr val="bg1"/>
                </a:solidFill>
              </a:rPr>
              <a:t>за</a:t>
            </a:r>
            <a:r>
              <a:rPr sz="6000" b="1" dirty="0" smtClean="0">
                <a:solidFill>
                  <a:schemeClr val="bg1"/>
                </a:solidFill>
              </a:rPr>
              <a:t> </a:t>
            </a:r>
            <a:r>
              <a:rPr sz="6000" b="1" dirty="0" err="1">
                <a:solidFill>
                  <a:schemeClr val="bg1"/>
                </a:solidFill>
              </a:rPr>
              <a:t>внимание</a:t>
            </a:r>
            <a:r>
              <a:rPr sz="6000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5" name="Shape 200"/>
          <p:cNvSpPr/>
          <p:nvPr/>
        </p:nvSpPr>
        <p:spPr>
          <a:xfrm>
            <a:off x="2613775" y="3585744"/>
            <a:ext cx="4046940" cy="21236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3900">
                <a:solidFill>
                  <a:srgbClr val="535353"/>
                </a:solidFill>
              </a:defRPr>
            </a:lvl1pPr>
          </a:lstStyle>
          <a:p>
            <a:pPr algn="ctr"/>
            <a:r>
              <a:rPr lang="ru-RU" sz="1800" b="1" dirty="0" smtClean="0">
                <a:solidFill>
                  <a:schemeClr val="bg1"/>
                </a:solidFill>
              </a:rPr>
              <a:t>Национальный </a:t>
            </a:r>
            <a:r>
              <a:rPr lang="ru-RU" sz="1800" b="1" dirty="0">
                <a:solidFill>
                  <a:schemeClr val="bg1"/>
                </a:solidFill>
              </a:rPr>
              <a:t>исследовательский</a:t>
            </a:r>
          </a:p>
          <a:p>
            <a:pPr algn="ctr"/>
            <a:r>
              <a:rPr lang="ru-RU" sz="1800" b="1" dirty="0">
                <a:solidFill>
                  <a:schemeClr val="bg1"/>
                </a:solidFill>
              </a:rPr>
              <a:t>Томский государственный </a:t>
            </a:r>
            <a:r>
              <a:rPr lang="ru-RU" sz="1800" b="1" dirty="0" smtClean="0">
                <a:solidFill>
                  <a:schemeClr val="bg1"/>
                </a:solidFill>
              </a:rPr>
              <a:t>университет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Демкин Владимир Петрович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(3822)529-848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E-mail: demkin@ido.tsu.ru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http://Irgis.tsu.ru</a:t>
            </a:r>
            <a:endParaRPr sz="1400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" y="5314121"/>
            <a:ext cx="1412240" cy="161614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891</TotalTime>
  <Words>721</Words>
  <Application>Microsoft Office PowerPoint</Application>
  <PresentationFormat>Произвольный</PresentationFormat>
  <Paragraphs>167</Paragraphs>
  <Slides>16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Default</vt:lpstr>
      <vt:lpstr>Image</vt:lpstr>
      <vt:lpstr>Photo Editor Photo</vt:lpstr>
      <vt:lpstr>Clip</vt:lpstr>
      <vt:lpstr>Геоинформационные технологии – в интересах «экономики природы» Томской области»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программы повышения конкурентоспособности Томского государственного университета, II этап, 2015-2016 гг.</dc:title>
  <dc:creator>Katya Shestakova</dc:creator>
  <cp:lastModifiedBy>user</cp:lastModifiedBy>
  <cp:revision>97</cp:revision>
  <dcterms:modified xsi:type="dcterms:W3CDTF">2018-06-15T05:16:24Z</dcterms:modified>
</cp:coreProperties>
</file>