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2"/>
  </p:notesMasterIdLst>
  <p:sldIdLst>
    <p:sldId id="256" r:id="rId2"/>
    <p:sldId id="264" r:id="rId3"/>
    <p:sldId id="262" r:id="rId4"/>
    <p:sldId id="259" r:id="rId5"/>
    <p:sldId id="260" r:id="rId6"/>
    <p:sldId id="263" r:id="rId7"/>
    <p:sldId id="268" r:id="rId8"/>
    <p:sldId id="266" r:id="rId9"/>
    <p:sldId id="265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84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977DF-9BBA-4E4D-8943-8D8DB8A0F7B6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6257C-209F-4366-8360-67529FB880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7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8B66D5-D51C-433C-BBFC-0651E278DD65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884613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327" tIns="46163" rIns="92327" bIns="46163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00DA4992-7F47-450B-B917-1FE882C41BDA}" type="slidenum">
              <a:rPr lang="ru-RU" altLang="ru-RU" sz="1200"/>
              <a:pPr algn="r"/>
              <a:t>8</a:t>
            </a:fld>
            <a:endParaRPr lang="ru-RU" altLang="ru-RU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6000" cy="3429000"/>
          </a:xfrm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2327" tIns="46163" rIns="92327" bIns="46163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6789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0518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40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714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385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777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440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378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674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92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73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539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7813"/>
            <a:ext cx="109728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596C4C-9EFC-4DFD-9C8D-FF1A2FCCDCF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36479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78F0B71-BA89-4F1E-81DD-EE543BAFBC2D}" type="datetimeFigureOut">
              <a:rPr lang="ru-RU" smtClean="0"/>
              <a:t>13.06.2018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1697CD6F-A254-4EEE-8268-AB6C531303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cs typeface="Times New Roman" panose="02020603050405020304" pitchFamily="18" charset="0"/>
              </a:rPr>
              <a:t>Применение УЗИ-диагностики в формировании ремонтных стад, в работе с маточными осетровыми стадами</a:t>
            </a:r>
            <a:endParaRPr lang="ru-RU" sz="3600" dirty="0"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3460" y="4305992"/>
            <a:ext cx="8767860" cy="1413163"/>
          </a:xfrm>
        </p:spPr>
        <p:txBody>
          <a:bodyPr/>
          <a:lstStyle/>
          <a:p>
            <a:r>
              <a:rPr lang="ru-RU" dirty="0" smtClean="0"/>
              <a:t>ООО «ТРК»</a:t>
            </a:r>
          </a:p>
          <a:p>
            <a:r>
              <a:rPr lang="ru-RU" dirty="0" smtClean="0"/>
              <a:t>Кинев Г.В.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08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3600" b="1" dirty="0"/>
              <a:t>Методика </a:t>
            </a:r>
            <a:r>
              <a:rPr lang="ru-RU" altLang="ru-RU" sz="3600" b="1" dirty="0" err="1"/>
              <a:t>ультрасонографической</a:t>
            </a:r>
            <a:r>
              <a:rPr lang="ru-RU" altLang="ru-RU" sz="3600" b="1" dirty="0"/>
              <a:t> диагностики пола у осетровых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/>
              <a:t>Позволяет прижизненно выявлять особенности формы и структуры половых желез путем ультразвукового сканирования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/>
              <a:t>Эффективна для выявления самок, начиная с </a:t>
            </a:r>
            <a:r>
              <a:rPr lang="en-US" altLang="ru-RU" sz="2800" dirty="0"/>
              <a:t>II</a:t>
            </a:r>
            <a:r>
              <a:rPr lang="ru-RU" altLang="ru-RU" sz="2800" dirty="0"/>
              <a:t>  стадии зрелости гонад,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800" dirty="0"/>
              <a:t>С высокой точностью позволяет различать самок и самцов на </a:t>
            </a:r>
            <a:r>
              <a:rPr lang="en-US" altLang="ru-RU" sz="2800" dirty="0"/>
              <a:t>IV</a:t>
            </a:r>
            <a:r>
              <a:rPr lang="ru-RU" altLang="ru-RU" sz="2800" dirty="0"/>
              <a:t> стадии зрелости гонад и степень их готовности к гормональной инъекции.</a:t>
            </a:r>
          </a:p>
        </p:txBody>
      </p:sp>
    </p:spTree>
    <p:extLst>
      <p:ext uri="{BB962C8B-B14F-4D97-AF65-F5344CB8AC3E}">
        <p14:creationId xmlns:p14="http://schemas.microsoft.com/office/powerpoint/2010/main" val="336455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8071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6537" y="236537"/>
            <a:ext cx="2938463" cy="2962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3" descr="MYSO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881" y="1908464"/>
            <a:ext cx="3332163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4" descr="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520" y="250030"/>
            <a:ext cx="3817938" cy="299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Прямоугольник 5"/>
          <p:cNvSpPr>
            <a:spLocks noChangeArrowheads="1"/>
          </p:cNvSpPr>
          <p:nvPr/>
        </p:nvSpPr>
        <p:spPr bwMode="auto">
          <a:xfrm>
            <a:off x="236538" y="3242469"/>
            <a:ext cx="34178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altLang="ru-RU" b="1" dirty="0" err="1"/>
              <a:t>Honda</a:t>
            </a:r>
            <a:r>
              <a:rPr lang="ru-RU" altLang="ru-RU" b="1" dirty="0"/>
              <a:t> HS-2000 </a:t>
            </a:r>
            <a:r>
              <a:rPr lang="ru-RU" altLang="ru-RU" dirty="0"/>
              <a:t>(</a:t>
            </a:r>
            <a:r>
              <a:rPr lang="en-US" altLang="ru-RU" dirty="0"/>
              <a:t>HONDA ELECTRONICS</a:t>
            </a:r>
            <a:r>
              <a:rPr lang="ru-RU" altLang="ru-RU" dirty="0"/>
              <a:t>, Япония)</a:t>
            </a:r>
          </a:p>
        </p:txBody>
      </p:sp>
      <p:sp>
        <p:nvSpPr>
          <p:cNvPr id="24583" name="Прямоугольник 6"/>
          <p:cNvSpPr>
            <a:spLocks noChangeArrowheads="1"/>
          </p:cNvSpPr>
          <p:nvPr/>
        </p:nvSpPr>
        <p:spPr bwMode="auto">
          <a:xfrm>
            <a:off x="8108115" y="3242468"/>
            <a:ext cx="387274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ru-RU" b="1" dirty="0"/>
              <a:t>Falco</a:t>
            </a:r>
            <a:r>
              <a:rPr lang="ru-RU" altLang="ru-RU" b="1" dirty="0"/>
              <a:t>-</a:t>
            </a:r>
            <a:r>
              <a:rPr lang="en-US" altLang="ru-RU" b="1" dirty="0"/>
              <a:t>VET</a:t>
            </a:r>
            <a:r>
              <a:rPr lang="ru-RU" altLang="ru-RU" dirty="0"/>
              <a:t> (</a:t>
            </a:r>
            <a:r>
              <a:rPr lang="en-US" altLang="ru-RU" dirty="0"/>
              <a:t>AQUACULTUR </a:t>
            </a:r>
            <a:r>
              <a:rPr lang="en-US" altLang="ru-RU" dirty="0" err="1"/>
              <a:t>Fischtechnik</a:t>
            </a:r>
            <a:r>
              <a:rPr lang="en-US" altLang="ru-RU" dirty="0"/>
              <a:t> GmbH</a:t>
            </a:r>
            <a:r>
              <a:rPr lang="ru-RU" altLang="ru-RU" dirty="0"/>
              <a:t>, Германия)</a:t>
            </a:r>
          </a:p>
        </p:txBody>
      </p:sp>
      <p:sp>
        <p:nvSpPr>
          <p:cNvPr id="24584" name="Прямоугольник 7"/>
          <p:cNvSpPr>
            <a:spLocks noChangeArrowheads="1"/>
          </p:cNvSpPr>
          <p:nvPr/>
        </p:nvSpPr>
        <p:spPr bwMode="auto">
          <a:xfrm>
            <a:off x="3654425" y="5025125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ru-RU" altLang="ru-RU" b="1" dirty="0" err="1"/>
              <a:t>MySono</a:t>
            </a:r>
            <a:r>
              <a:rPr lang="ru-RU" altLang="ru-RU" b="1" dirty="0"/>
              <a:t> </a:t>
            </a:r>
            <a:r>
              <a:rPr lang="ru-RU" altLang="ru-RU" dirty="0"/>
              <a:t>(«</a:t>
            </a:r>
            <a:r>
              <a:rPr lang="en-US" altLang="ru-RU" dirty="0"/>
              <a:t>MEDISSON</a:t>
            </a:r>
            <a:r>
              <a:rPr lang="ru-RU" altLang="ru-RU" dirty="0"/>
              <a:t>», Южная Корея)</a:t>
            </a:r>
          </a:p>
        </p:txBody>
      </p:sp>
    </p:spTree>
    <p:extLst>
      <p:ext uri="{BB962C8B-B14F-4D97-AF65-F5344CB8AC3E}">
        <p14:creationId xmlns:p14="http://schemas.microsoft.com/office/powerpoint/2010/main" val="36010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Проведение УЗИ-сканирования</a:t>
            </a:r>
            <a:endParaRPr lang="ru-RU" sz="3600" dirty="0"/>
          </a:p>
        </p:txBody>
      </p:sp>
      <p:pic>
        <p:nvPicPr>
          <p:cNvPr id="4" name="Picture 5" descr="Изображение 00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13908" y="1965960"/>
            <a:ext cx="6133704" cy="46010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05558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142" y="315884"/>
            <a:ext cx="8362379" cy="62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464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 sz="3600" dirty="0"/>
              <a:t>Характеристика </a:t>
            </a:r>
            <a:r>
              <a:rPr lang="ru-RU" altLang="ru-RU" sz="3600" dirty="0" err="1"/>
              <a:t>ультрасонографии</a:t>
            </a:r>
            <a:r>
              <a:rPr lang="ru-RU" altLang="ru-RU" sz="3600" dirty="0"/>
              <a:t> гонад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altLang="ru-RU" dirty="0" smtClean="0"/>
              <a:t>Преимущества</a:t>
            </a:r>
          </a:p>
          <a:p>
            <a:pPr eaLnBrk="1" hangingPunct="1">
              <a:defRPr/>
            </a:pPr>
            <a:endParaRPr lang="ru-RU" altLang="ru-RU" dirty="0" smtClean="0"/>
          </a:p>
          <a:p>
            <a:pPr eaLnBrk="1" hangingPunct="1">
              <a:defRPr/>
            </a:pPr>
            <a:r>
              <a:rPr lang="ru-RU" altLang="ru-RU" dirty="0" err="1" smtClean="0"/>
              <a:t>атравматичность</a:t>
            </a:r>
            <a:r>
              <a:rPr lang="ru-RU" altLang="ru-RU" dirty="0" smtClean="0"/>
              <a:t>;</a:t>
            </a:r>
          </a:p>
          <a:p>
            <a:pPr eaLnBrk="1" hangingPunct="1">
              <a:defRPr/>
            </a:pPr>
            <a:r>
              <a:rPr lang="ru-RU" altLang="ru-RU" dirty="0" smtClean="0"/>
              <a:t>Высокая скорость исследования</a:t>
            </a:r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altLang="ru-RU" smtClean="0"/>
              <a:t>Недостатки</a:t>
            </a:r>
          </a:p>
          <a:p>
            <a:pPr eaLnBrk="1" hangingPunct="1">
              <a:defRPr/>
            </a:pPr>
            <a:endParaRPr lang="ru-RU" altLang="ru-RU" smtClean="0"/>
          </a:p>
          <a:p>
            <a:pPr eaLnBrk="1" hangingPunct="1">
              <a:defRPr/>
            </a:pPr>
            <a:r>
              <a:rPr lang="ru-RU" altLang="ru-RU" smtClean="0"/>
              <a:t>Высокая стоимость сканера;</a:t>
            </a:r>
          </a:p>
          <a:p>
            <a:pPr eaLnBrk="1" hangingPunct="1">
              <a:defRPr/>
            </a:pPr>
            <a:r>
              <a:rPr lang="ru-RU" altLang="ru-RU" smtClean="0"/>
              <a:t>Необходимость высокой квалификации персонала.</a:t>
            </a:r>
          </a:p>
        </p:txBody>
      </p:sp>
    </p:spTree>
    <p:extLst>
      <p:ext uri="{BB962C8B-B14F-4D97-AF65-F5344CB8AC3E}">
        <p14:creationId xmlns:p14="http://schemas.microsoft.com/office/powerpoint/2010/main" val="29283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6480" y="709353"/>
            <a:ext cx="9875520" cy="135636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Получение икры забойным методом</a:t>
            </a: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43000" y="2286639"/>
            <a:ext cx="4754563" cy="3564246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267450" y="2405004"/>
            <a:ext cx="4754563" cy="332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53190" y="3857628"/>
            <a:ext cx="3643338" cy="2732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P4250015.JPG"/>
          <p:cNvPicPr>
            <a:picLocks noChangeAspect="1"/>
          </p:cNvPicPr>
          <p:nvPr/>
        </p:nvPicPr>
        <p:blipFill>
          <a:blip r:embed="rId4" cstate="print"/>
          <a:srcRect l="17968" t="30208" r="28125" b="17708"/>
          <a:stretch>
            <a:fillRect/>
          </a:stretch>
        </p:blipFill>
        <p:spPr>
          <a:xfrm>
            <a:off x="2024034" y="3857629"/>
            <a:ext cx="3786214" cy="27436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P4250022.JPG"/>
          <p:cNvPicPr>
            <a:picLocks noChangeAspect="1"/>
          </p:cNvPicPr>
          <p:nvPr/>
        </p:nvPicPr>
        <p:blipFill>
          <a:blip r:embed="rId5" cstate="print"/>
          <a:srcRect l="18750" t="24999" r="13281" b="34375"/>
          <a:stretch>
            <a:fillRect/>
          </a:stretch>
        </p:blipFill>
        <p:spPr>
          <a:xfrm>
            <a:off x="3059885" y="1199924"/>
            <a:ext cx="5500726" cy="2465843"/>
          </a:xfrm>
          <a:prstGeom prst="roundRect">
            <a:avLst>
              <a:gd name="adj" fmla="val 18015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29027" y="407897"/>
            <a:ext cx="1082591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3600" dirty="0">
                <a:solidFill>
                  <a:srgbClr val="00B0F0"/>
                </a:solidFill>
                <a:latin typeface="+mj-lt"/>
              </a:rPr>
              <a:t>Получение икры прижизненным методом</a:t>
            </a:r>
          </a:p>
        </p:txBody>
      </p:sp>
    </p:spTree>
    <p:extLst>
      <p:ext uri="{BB962C8B-B14F-4D97-AF65-F5344CB8AC3E}">
        <p14:creationId xmlns:p14="http://schemas.microsoft.com/office/powerpoint/2010/main" val="362618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Судаковы\Desktop\Новая папка (21)\24_10_14-4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83"/>
          <a:stretch/>
        </p:blipFill>
        <p:spPr bwMode="auto">
          <a:xfrm>
            <a:off x="2567608" y="3107717"/>
            <a:ext cx="7890298" cy="34954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7651" name="Picture 3" descr="C:\Users\Судаковы\Desktop\ПРЕЗЕНТАЦИИ лекций 2018\SturgeonEgg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08" y="332657"/>
            <a:ext cx="2876703" cy="21006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7653" name="Picture 5" descr="C:\Users\Судаковы\Desktop\ПРЕЗЕНТАЦИИ лекций 2018\EPSN001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5" t="7082" r="10095"/>
          <a:stretch/>
        </p:blipFill>
        <p:spPr bwMode="auto">
          <a:xfrm>
            <a:off x="7265463" y="332657"/>
            <a:ext cx="3192443" cy="2217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37619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8095" y="3108960"/>
            <a:ext cx="8113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1"/>
                </a:solidFill>
              </a:rPr>
              <a:t>Благодарю за внимание!</a:t>
            </a:r>
            <a:endParaRPr lang="ru-RU" sz="36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16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57</TotalTime>
  <Words>131</Words>
  <Application>Microsoft Office PowerPoint</Application>
  <PresentationFormat>Широкоэкранный</PresentationFormat>
  <Paragraphs>25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Corbel</vt:lpstr>
      <vt:lpstr>Times New Roman</vt:lpstr>
      <vt:lpstr>Verdana</vt:lpstr>
      <vt:lpstr>Wingdings</vt:lpstr>
      <vt:lpstr>Базис</vt:lpstr>
      <vt:lpstr>Применение УЗИ-диагностики в формировании ремонтных стад, в работе с маточными осетровыми стадами</vt:lpstr>
      <vt:lpstr>Методика ультрасонографической диагностики пола у осетровых</vt:lpstr>
      <vt:lpstr>Презентация PowerPoint</vt:lpstr>
      <vt:lpstr>Проведение УЗИ-сканирования</vt:lpstr>
      <vt:lpstr>Презентация PowerPoint</vt:lpstr>
      <vt:lpstr>Характеристика ультрасонографии гонад</vt:lpstr>
      <vt:lpstr>Получение икры забойным методом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УЗИ-диагностики в формировании ремонтных стад, в работе с маточными осетровыми стадами</dc:title>
  <dc:creator>Глеб</dc:creator>
  <cp:lastModifiedBy>Глеб</cp:lastModifiedBy>
  <cp:revision>10</cp:revision>
  <dcterms:created xsi:type="dcterms:W3CDTF">2018-06-13T05:34:34Z</dcterms:created>
  <dcterms:modified xsi:type="dcterms:W3CDTF">2018-06-13T06:33:45Z</dcterms:modified>
</cp:coreProperties>
</file>