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59" r:id="rId1"/>
  </p:sldMasterIdLst>
  <p:notesMasterIdLst>
    <p:notesMasterId r:id="rId13"/>
  </p:notesMasterIdLst>
  <p:sldIdLst>
    <p:sldId id="256" r:id="rId2"/>
    <p:sldId id="292" r:id="rId3"/>
    <p:sldId id="313" r:id="rId4"/>
    <p:sldId id="314" r:id="rId5"/>
    <p:sldId id="326" r:id="rId6"/>
    <p:sldId id="319" r:id="rId7"/>
    <p:sldId id="322" r:id="rId8"/>
    <p:sldId id="318" r:id="rId9"/>
    <p:sldId id="325" r:id="rId10"/>
    <p:sldId id="316" r:id="rId11"/>
    <p:sldId id="276" r:id="rId12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4FE"/>
    <a:srgbClr val="DDDDDD"/>
    <a:srgbClr val="EEEDFD"/>
    <a:srgbClr val="E6E4FC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46" autoAdjust="0"/>
    <p:restoredTop sz="94857" autoAdjust="0"/>
  </p:normalViewPr>
  <p:slideViewPr>
    <p:cSldViewPr>
      <p:cViewPr>
        <p:scale>
          <a:sx n="100" d="100"/>
          <a:sy n="100" d="100"/>
        </p:scale>
        <p:origin x="-2052" y="-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C1C54-C6FC-467C-AFAD-60DF76237E43}" type="datetimeFigureOut">
              <a:rPr lang="ru-RU" smtClean="0"/>
              <a:t>03.05.2023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5ECDCD-D74D-4C2D-A06C-A7A0E3C596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540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5ECDCD-D74D-4C2D-A06C-A7A0E3C5963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9875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5ECDCD-D74D-4C2D-A06C-A7A0E3C5963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7986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5ECDCD-D74D-4C2D-A06C-A7A0E3C5963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683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FFBDD-732A-428A-8EAB-792D76936DE4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*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835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50291-379C-4B7A-95E8-39C75E7E88E6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72CEE-0F75-47B1-A700-6ABD6B9326A9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886669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0D716-C51F-4A66-B52D-BDEE3B9F0A34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3B5C7-14EA-47B7-B0DD-3F892553B213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307738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DC92F-576B-4919-A475-002259B71E19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16EEF-F29C-4E96-B4F2-3BD742605AAC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677488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35C4C-0F41-4697-BFBB-918E1CAB23C8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A609F-F905-41DA-B970-53D5EE1E5640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27910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FD1D9-77BB-4D8F-8661-46D8A3EF6548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9C0CA-F5E4-40C4-B9C2-2FB4DC658A87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921039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6CB0D-0576-4FF0-B962-5078708BD6F0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21994-DCDE-47A5-B774-D271C787783A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60425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EAD92-ACBC-4FA2-B6F4-7759CDC806DE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0B87F-5886-4DA6-9125-4ED4E1FE18DF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776139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42A10-C46D-4A54-A96F-A7EC0622B369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6F890-FD9E-441A-A79C-A543D2B35494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987274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03093-F466-4184-A55E-9B88A159BB3C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49B56-ED78-4310-BE3F-415A3C6B8FEB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851767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6512-C113-48AE-BC62-C11B615735CD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49B56-ED78-4310-BE3F-415A3C6B8FEB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6301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17649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54530" y="3765449"/>
            <a:ext cx="5449871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DC48-0C2B-4155-8B10-6CBE81220C1A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49B56-ED78-4310-BE3F-415A3C6B8FEB}" type="slidenum">
              <a:rPr lang="en-US" altLang="ru-RU" smtClean="0"/>
              <a:pPr/>
              <a:t>‹#›</a:t>
            </a:fld>
            <a:endParaRPr lang="en-US" altLang="ru-RU"/>
          </a:p>
        </p:txBody>
      </p:sp>
      <p:sp>
        <p:nvSpPr>
          <p:cNvPr id="9" name="TextBox 8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78930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D57E9-0C8B-4DBC-B6EE-FD8FD1BC3C93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49B56-ED78-4310-BE3F-415A3C6B8FEB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8752765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292FA-D141-4F17-8D13-D1092E5347F3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49B56-ED78-4310-BE3F-415A3C6B8FEB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765106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C27F8-7A65-4FCC-918D-3C04053D5B3F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49B56-ED78-4310-BE3F-415A3C6B8FEB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2498098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8EDFC-8343-431D-A43F-DD13BF616DEB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5C71D-3830-4581-8181-CF66B417948D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2838737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B4B6E-865A-4423-94F4-D8D4A1CB3680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0AAD-5130-40F4-9C35-86E4AE304187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861898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73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66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1000"/>
                </a:schemeClr>
              </a:gs>
              <a:gs pos="75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8000"/>
                </a:schemeClr>
              </a:gs>
              <a:gs pos="72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7AC8AE0-4C6F-476C-8EF4-0815318FF31C}" type="datetime1">
              <a:rPr lang="en-US" smtClean="0"/>
              <a:t>5/3/2023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49B56-ED78-4310-BE3F-415A3C6B8FEB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206939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  <p:sldLayoutId id="2147483871" r:id="rId12"/>
    <p:sldLayoutId id="2147483872" r:id="rId13"/>
    <p:sldLayoutId id="2147483873" r:id="rId14"/>
    <p:sldLayoutId id="2147483874" r:id="rId15"/>
    <p:sldLayoutId id="2147483875" r:id="rId16"/>
    <p:sldLayoutId id="2147483876" r:id="rId17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1.emf"/><Relationship Id="rId7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2204864"/>
            <a:ext cx="8208912" cy="2880320"/>
          </a:xfrm>
          <a:solidFill>
            <a:schemeClr val="tx1">
              <a:alpha val="16000"/>
            </a:schemeClr>
          </a:solidFill>
        </p:spPr>
        <p:txBody>
          <a:bodyPr anchor="t" anchorCtr="0"/>
          <a:lstStyle/>
          <a:p>
            <a:pPr algn="ctr"/>
            <a:r>
              <a:rPr lang="ru-RU" altLang="ru-RU" sz="4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Муниципальные меры </a:t>
            </a:r>
            <a:br>
              <a:rPr lang="ru-RU" altLang="ru-RU" sz="4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altLang="ru-RU" sz="4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поддержки</a:t>
            </a:r>
            <a:br>
              <a:rPr lang="ru-RU" altLang="ru-RU" sz="4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altLang="ru-RU" sz="4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субъектов малого и среднего предпринимательства</a:t>
            </a:r>
            <a:endParaRPr lang="en-US" altLang="ru-RU" sz="4000" b="1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086832" y="663103"/>
            <a:ext cx="6732498" cy="5040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Города Томска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252528" y="189944"/>
            <a:ext cx="698917" cy="1232121"/>
            <a:chOff x="252528" y="189944"/>
            <a:chExt cx="698917" cy="1232121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42706" y1="10745" x2="42706" y2="10745"/>
                          <a14:foregroundMark x1="61538" y1="12178" x2="61538" y2="12178"/>
                          <a14:foregroundMark x1="66313" y1="6877" x2="66313" y2="6877"/>
                          <a14:foregroundMark x1="63926" y1="54871" x2="63926" y2="54871"/>
                          <a14:foregroundMark x1="53050" y1="45415" x2="53050" y2="45415"/>
                          <a14:foregroundMark x1="47215" y1="42407" x2="47215" y2="42407"/>
                          <a14:foregroundMark x1="40053" y1="46991" x2="40053" y2="46991"/>
                          <a14:foregroundMark x1="30239" y1="43266" x2="30239" y2="43266"/>
                          <a14:foregroundMark x1="61804" y1="74785" x2="61804" y2="74785"/>
                          <a14:foregroundMark x1="69496" y1="69771" x2="69496" y2="69771"/>
                          <a14:foregroundMark x1="71618" y1="68625" x2="71618" y2="68625"/>
                          <a14:foregroundMark x1="71883" y1="58739" x2="71883" y2="58739"/>
                          <a14:foregroundMark x1="71883" y1="58739" x2="71883" y2="58739"/>
                          <a14:foregroundMark x1="66578" y1="57020" x2="66578" y2="57020"/>
                          <a14:foregroundMark x1="66578" y1="59599" x2="66578" y2="59599"/>
                          <a14:foregroundMark x1="72149" y1="62894" x2="72149" y2="62894"/>
                          <a14:foregroundMark x1="72679" y1="66189" x2="72679" y2="66189"/>
                          <a14:foregroundMark x1="81432" y1="63324" x2="81432" y2="63324"/>
                          <a14:foregroundMark x1="81963" y1="59885" x2="81963" y2="59885"/>
                          <a14:foregroundMark x1="83820" y1="61891" x2="83820" y2="61891"/>
                          <a14:foregroundMark x1="79310" y1="59169" x2="79310" y2="59169"/>
                          <a14:foregroundMark x1="84085" y1="57163" x2="84085" y2="57163"/>
                          <a14:foregroundMark x1="80106" y1="37393" x2="80106" y2="37393"/>
                          <a14:foregroundMark x1="73475" y1="42980" x2="73475" y2="42980"/>
                          <a14:foregroundMark x1="32626" y1="65043" x2="32626" y2="65043"/>
                          <a14:foregroundMark x1="11671" y1="33954" x2="11671" y2="33954"/>
                          <a14:foregroundMark x1="28382" y1="42120" x2="28382" y2="42120"/>
                          <a14:foregroundMark x1="50663" y1="39685" x2="50663" y2="39685"/>
                          <a14:foregroundMark x1="50928" y1="35100" x2="50928" y2="35100"/>
                          <a14:foregroundMark x1="40584" y1="40688" x2="40584" y2="40688"/>
                          <a14:foregroundMark x1="50133" y1="32808" x2="50133" y2="32808"/>
                          <a14:foregroundMark x1="42175" y1="37106" x2="42175" y2="37106"/>
                          <a14:foregroundMark x1="46154" y1="41261" x2="46154" y2="41261"/>
                          <a14:foregroundMark x1="47215" y1="46275" x2="47215" y2="46275"/>
                          <a14:foregroundMark x1="42175" y1="46848" x2="42175" y2="46848"/>
                          <a14:foregroundMark x1="35544" y1="47851" x2="35544" y2="47851"/>
                          <a14:foregroundMark x1="32095" y1="48281" x2="32095" y2="48281"/>
                          <a14:foregroundMark x1="28647" y1="47135" x2="28647" y2="47135"/>
                          <a14:foregroundMark x1="22016" y1="52292" x2="22016" y2="52292"/>
                          <a14:foregroundMark x1="58090" y1="37536" x2="58090" y2="37536"/>
                          <a14:foregroundMark x1="49337" y1="43410" x2="49337" y2="43410"/>
                          <a14:foregroundMark x1="56233" y1="48567" x2="56233" y2="48567"/>
                          <a14:foregroundMark x1="63660" y1="65759" x2="63660" y2="65759"/>
                          <a14:foregroundMark x1="44297" y1="28653" x2="44297" y2="28653"/>
                          <a14:foregroundMark x1="73740" y1="96132" x2="73740" y2="96132"/>
                          <a14:foregroundMark x1="65252" y1="95702" x2="65252" y2="95702"/>
                          <a14:foregroundMark x1="65517" y1="51719" x2="65517" y2="51719"/>
                          <a14:foregroundMark x1="32361" y1="95129" x2="32361" y2="95129"/>
                          <a14:foregroundMark x1="20955" y1="39828" x2="20955" y2="39828"/>
                          <a14:foregroundMark x1="8488" y1="92980" x2="8488" y2="92980"/>
                          <a14:foregroundMark x1="5305" y1="91691" x2="5305" y2="91691"/>
                          <a14:foregroundMark x1="21220" y1="89685" x2="21220" y2="89685"/>
                          <a14:foregroundMark x1="27851" y1="89255" x2="27851" y2="89255"/>
                          <a14:foregroundMark x1="42175" y1="90974" x2="42175" y2="90974"/>
                          <a14:foregroundMark x1="78515" y1="92693" x2="78515" y2="92693"/>
                          <a14:foregroundMark x1="60477" y1="91547" x2="60477" y2="91547"/>
                          <a14:foregroundMark x1="58886" y1="91547" x2="58886" y2="91547"/>
                          <a14:foregroundMark x1="60477" y1="50573" x2="60477" y2="50573"/>
                          <a14:foregroundMark x1="95756" y1="90544" x2="95756" y2="90544"/>
                          <a14:foregroundMark x1="67109" y1="49857" x2="67109" y2="49857"/>
                          <a14:foregroundMark x1="95756" y1="94842" x2="95756" y2="94842"/>
                          <a14:foregroundMark x1="84085" y1="89828" x2="84085" y2="89828"/>
                          <a14:foregroundMark x1="92042" y1="89685" x2="92042" y2="89685"/>
                          <a14:foregroundMark x1="78249" y1="96848" x2="78249" y2="96848"/>
                          <a14:foregroundMark x1="77188" y1="98567" x2="77188" y2="98567"/>
                          <a14:foregroundMark x1="68700" y1="98281" x2="68700" y2="98281"/>
                          <a14:foregroundMark x1="14589" y1="46562" x2="14589" y2="46562"/>
                          <a14:foregroundMark x1="21220" y1="96991" x2="21220" y2="96991"/>
                          <a14:foregroundMark x1="23077" y1="99284" x2="23077" y2="99284"/>
                          <a14:foregroundMark x1="55172" y1="52006" x2="55172" y2="52006"/>
                          <a14:foregroundMark x1="40053" y1="97851" x2="40053" y2="97851"/>
                          <a14:foregroundMark x1="42706" y1="94986" x2="42706" y2="94986"/>
                          <a14:foregroundMark x1="44828" y1="94986" x2="44828" y2="94986"/>
                          <a14:foregroundMark x1="49072" y1="94986" x2="49072" y2="94986"/>
                          <a14:foregroundMark x1="52785" y1="94413" x2="52785" y2="94413"/>
                          <a14:foregroundMark x1="69496" y1="92550" x2="69496" y2="92550"/>
                          <a14:foregroundMark x1="5836" y1="89398" x2="5836" y2="89398"/>
                          <a14:foregroundMark x1="21751" y1="93266" x2="21751" y2="93266"/>
                          <a14:foregroundMark x1="39788" y1="29370" x2="39788" y2="29370"/>
                          <a14:foregroundMark x1="33952" y1="92407" x2="33952" y2="92407"/>
                          <a14:foregroundMark x1="36870" y1="92120" x2="36870" y2="92120"/>
                          <a14:foregroundMark x1="30769" y1="91547" x2="30769" y2="91547"/>
                          <a14:foregroundMark x1="51459" y1="90974" x2="51459" y2="90974"/>
                          <a14:foregroundMark x1="65782" y1="92264" x2="65782" y2="92264"/>
                          <a14:foregroundMark x1="58355" y1="89685" x2="58355" y2="89685"/>
                          <a14:foregroundMark x1="69761" y1="91547" x2="69761" y2="91547"/>
                          <a14:foregroundMark x1="28743" y1="11864" x2="28743" y2="11864"/>
                          <a14:foregroundMark x1="34731" y1="7458" x2="34731" y2="7458"/>
                          <a14:foregroundMark x1="65868" y1="14915" x2="65868" y2="14915"/>
                          <a14:foregroundMark x1="44910" y1="15593" x2="44910" y2="15593"/>
                          <a14:foregroundMark x1="49701" y1="6780" x2="49701" y2="6780"/>
                          <a14:foregroundMark x1="59281" y1="5763" x2="59281" y2="5763"/>
                          <a14:foregroundMark x1="73054" y1="10847" x2="73054" y2="10847"/>
                          <a14:foregroundMark x1="76048" y1="6780" x2="76048" y2="6780"/>
                          <a14:foregroundMark x1="34132" y1="15593" x2="34132" y2="15593"/>
                          <a14:foregroundMark x1="22754" y1="7458" x2="22754" y2="7458"/>
                          <a14:foregroundMark x1="39521" y1="4746" x2="39521" y2="4746"/>
                          <a14:backgroundMark x1="88064" y1="9169" x2="88064" y2="9169"/>
                          <a14:backgroundMark x1="6631" y1="12034" x2="6631" y2="12034"/>
                          <a14:backgroundMark x1="31300" y1="86103" x2="31300" y2="86103"/>
                          <a14:backgroundMark x1="31737" y1="7458" x2="31737" y2="745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528"/>
            <a:stretch/>
          </p:blipFill>
          <p:spPr>
            <a:xfrm>
              <a:off x="252528" y="189944"/>
              <a:ext cx="696137" cy="1048931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6533" b="100000" l="0" r="99735">
                          <a14:foregroundMark x1="87533" y1="93553" x2="87533" y2="93553"/>
                          <a14:foregroundMark x1="74271" y1="92693" x2="74271" y2="92693"/>
                          <a14:foregroundMark x1="26790" y1="92550" x2="26790" y2="92550"/>
                          <a14:foregroundMark x1="17241" y1="91977" x2="17241" y2="919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132"/>
            <a:stretch/>
          </p:blipFill>
          <p:spPr>
            <a:xfrm>
              <a:off x="252528" y="1238875"/>
              <a:ext cx="698917" cy="18319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Group 41"/>
          <p:cNvGrpSpPr>
            <a:grpSpLocks/>
          </p:cNvGrpSpPr>
          <p:nvPr/>
        </p:nvGrpSpPr>
        <p:grpSpPr bwMode="auto">
          <a:xfrm>
            <a:off x="1488117" y="5781353"/>
            <a:ext cx="2975872" cy="311218"/>
            <a:chOff x="1560" y="3155"/>
            <a:chExt cx="2055" cy="429"/>
          </a:xfrm>
        </p:grpSpPr>
        <p:sp>
          <p:nvSpPr>
            <p:cNvPr id="80" name="Line 37"/>
            <p:cNvSpPr>
              <a:spLocks noChangeShapeType="1"/>
            </p:cNvSpPr>
            <p:nvPr/>
          </p:nvSpPr>
          <p:spPr bwMode="auto">
            <a:xfrm>
              <a:off x="1573" y="3155"/>
              <a:ext cx="0" cy="429"/>
            </a:xfrm>
            <a:prstGeom prst="line">
              <a:avLst/>
            </a:prstGeom>
            <a:noFill/>
            <a:ln w="34925">
              <a:solidFill>
                <a:schemeClr val="bg2">
                  <a:lumMod val="50000"/>
                </a:schemeClr>
              </a:solidFill>
              <a:round/>
              <a:headEnd/>
              <a:tailEnd/>
            </a:ln>
            <a:effectLst>
              <a:prstShdw prst="shdw13" dist="53882" dir="13500000">
                <a:schemeClr val="bg2">
                  <a:alpha val="50000"/>
                </a:schemeClr>
              </a:prst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81" name="Line 38"/>
            <p:cNvSpPr>
              <a:spLocks noChangeShapeType="1"/>
            </p:cNvSpPr>
            <p:nvPr/>
          </p:nvSpPr>
          <p:spPr bwMode="auto">
            <a:xfrm>
              <a:off x="1560" y="3569"/>
              <a:ext cx="2055" cy="7"/>
            </a:xfrm>
            <a:prstGeom prst="line">
              <a:avLst/>
            </a:prstGeom>
            <a:noFill/>
            <a:ln w="34925">
              <a:solidFill>
                <a:schemeClr val="bg2">
                  <a:lumMod val="50000"/>
                </a:schemeClr>
              </a:solidFill>
              <a:round/>
              <a:headEnd/>
              <a:tailEnd/>
            </a:ln>
            <a:effectLst>
              <a:prstShdw prst="shdw13" dist="53882" dir="13500000">
                <a:schemeClr val="bg2">
                  <a:alpha val="50000"/>
                </a:schemeClr>
              </a:prst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82" name="Line 40"/>
            <p:cNvSpPr>
              <a:spLocks noChangeShapeType="1"/>
            </p:cNvSpPr>
            <p:nvPr/>
          </p:nvSpPr>
          <p:spPr bwMode="auto">
            <a:xfrm flipV="1">
              <a:off x="3615" y="3349"/>
              <a:ext cx="0" cy="227"/>
            </a:xfrm>
            <a:prstGeom prst="line">
              <a:avLst/>
            </a:prstGeom>
            <a:noFill/>
            <a:ln w="34925">
              <a:solidFill>
                <a:schemeClr val="bg2">
                  <a:lumMod val="50000"/>
                </a:schemeClr>
              </a:solidFill>
              <a:round/>
              <a:headEnd/>
              <a:tailEnd type="triangle" w="med" len="med"/>
            </a:ln>
            <a:effectLst>
              <a:prstShdw prst="shdw13" dist="53882" dir="13500000">
                <a:schemeClr val="bg2">
                  <a:alpha val="50000"/>
                </a:schemeClr>
              </a:prstShdw>
            </a:effec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3" name="Line 30"/>
          <p:cNvSpPr>
            <a:spLocks noChangeShapeType="1"/>
          </p:cNvSpPr>
          <p:nvPr/>
        </p:nvSpPr>
        <p:spPr bwMode="auto">
          <a:xfrm>
            <a:off x="268173" y="5517232"/>
            <a:ext cx="431800" cy="0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34" name="Line 30"/>
          <p:cNvSpPr>
            <a:spLocks noChangeShapeType="1"/>
          </p:cNvSpPr>
          <p:nvPr/>
        </p:nvSpPr>
        <p:spPr bwMode="auto">
          <a:xfrm>
            <a:off x="281624" y="4725144"/>
            <a:ext cx="431800" cy="0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36" name="Line 30"/>
          <p:cNvSpPr>
            <a:spLocks noChangeShapeType="1"/>
          </p:cNvSpPr>
          <p:nvPr/>
        </p:nvSpPr>
        <p:spPr bwMode="auto">
          <a:xfrm flipV="1">
            <a:off x="288766" y="3933056"/>
            <a:ext cx="390614" cy="0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37" name="Line 30"/>
          <p:cNvSpPr>
            <a:spLocks noChangeShapeType="1"/>
          </p:cNvSpPr>
          <p:nvPr/>
        </p:nvSpPr>
        <p:spPr bwMode="auto">
          <a:xfrm>
            <a:off x="268172" y="3160390"/>
            <a:ext cx="353413" cy="0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1097740" y="344385"/>
            <a:ext cx="6732498" cy="740048"/>
          </a:xfrm>
        </p:spPr>
        <p:txBody>
          <a:bodyPr/>
          <a:lstStyle/>
          <a:p>
            <a:pPr algn="ctr"/>
            <a:r>
              <a:rPr lang="ru-RU" sz="2400" b="1" dirty="0" smtClean="0"/>
              <a:t>Поддержка предпринимательства на территории Города Томска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1600" b="1" i="1" dirty="0">
                <a:solidFill>
                  <a:srgbClr val="003300"/>
                </a:solidFill>
                <a:latin typeface="Arial" pitchFamily="34" charset="0"/>
              </a:rPr>
              <a:t/>
            </a:r>
            <a:br>
              <a:rPr lang="ru-RU" sz="1600" b="1" i="1" dirty="0">
                <a:solidFill>
                  <a:srgbClr val="003300"/>
                </a:solidFill>
                <a:latin typeface="Arial" pitchFamily="34" charset="0"/>
              </a:rPr>
            </a:br>
            <a:endParaRPr lang="ru-RU" sz="1600" b="1" dirty="0">
              <a:solidFill>
                <a:srgbClr val="FF0000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72CEE-0F75-47B1-A700-6ABD6B9326A9}" type="slidenum">
              <a:rPr lang="en-US" altLang="ru-RU" smtClean="0">
                <a:solidFill>
                  <a:schemeClr val="accent4">
                    <a:lumMod val="50000"/>
                  </a:schemeClr>
                </a:solidFill>
              </a:rPr>
              <a:pPr/>
              <a:t>2</a:t>
            </a:fld>
            <a:endParaRPr lang="en-US" alt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0" name="Line 27"/>
          <p:cNvSpPr>
            <a:spLocks noChangeShapeType="1"/>
          </p:cNvSpPr>
          <p:nvPr/>
        </p:nvSpPr>
        <p:spPr bwMode="auto">
          <a:xfrm flipH="1">
            <a:off x="281377" y="2470630"/>
            <a:ext cx="247" cy="3068867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49" name="Line 27"/>
          <p:cNvSpPr>
            <a:spLocks noChangeShapeType="1"/>
          </p:cNvSpPr>
          <p:nvPr/>
        </p:nvSpPr>
        <p:spPr bwMode="auto">
          <a:xfrm flipH="1">
            <a:off x="3059830" y="2516223"/>
            <a:ext cx="1" cy="2822265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50" name="Line 30"/>
          <p:cNvSpPr>
            <a:spLocks noChangeShapeType="1"/>
          </p:cNvSpPr>
          <p:nvPr/>
        </p:nvSpPr>
        <p:spPr bwMode="auto">
          <a:xfrm>
            <a:off x="3078756" y="4282292"/>
            <a:ext cx="271294" cy="7545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51" name="Line 30"/>
          <p:cNvSpPr>
            <a:spLocks noChangeShapeType="1"/>
          </p:cNvSpPr>
          <p:nvPr/>
        </p:nvSpPr>
        <p:spPr bwMode="auto">
          <a:xfrm>
            <a:off x="3059833" y="3228846"/>
            <a:ext cx="183112" cy="0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60563" y="6237312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i="1" dirty="0">
                <a:latin typeface="Arial" charset="0"/>
              </a:rPr>
              <a:t>Участие </a:t>
            </a:r>
            <a:r>
              <a:rPr lang="ru-RU" sz="1400" b="1" i="1" dirty="0" smtClean="0">
                <a:latin typeface="Arial" charset="0"/>
              </a:rPr>
              <a:t>субъектов предпринимательства, </a:t>
            </a:r>
            <a:r>
              <a:rPr lang="ru-RU" sz="1400" b="1" i="1" dirty="0">
                <a:latin typeface="Arial" charset="0"/>
              </a:rPr>
              <a:t>получивших </a:t>
            </a:r>
            <a:r>
              <a:rPr lang="ru-RU" sz="1400" b="1" i="1" dirty="0" smtClean="0">
                <a:latin typeface="Arial" charset="0"/>
              </a:rPr>
              <a:t>консультационно-информационную </a:t>
            </a:r>
            <a:r>
              <a:rPr lang="ru-RU" sz="1400" b="1" i="1" dirty="0">
                <a:latin typeface="Arial" charset="0"/>
              </a:rPr>
              <a:t>поддержку, в </a:t>
            </a:r>
            <a:r>
              <a:rPr lang="ru-RU" sz="1400" b="1" i="1" dirty="0" smtClean="0">
                <a:latin typeface="Arial" charset="0"/>
              </a:rPr>
              <a:t>мероприятиях на получение финансовой поддержки</a:t>
            </a:r>
            <a:endParaRPr lang="ru-RU" sz="1400" b="1" i="1" dirty="0">
              <a:latin typeface="Arial" charset="0"/>
            </a:endParaRPr>
          </a:p>
        </p:txBody>
      </p:sp>
      <p:sp>
        <p:nvSpPr>
          <p:cNvPr id="89" name="Скругленный прямоугольник 4"/>
          <p:cNvSpPr/>
          <p:nvPr/>
        </p:nvSpPr>
        <p:spPr>
          <a:xfrm>
            <a:off x="3214403" y="2868806"/>
            <a:ext cx="2653742" cy="7200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glow rad="127000">
              <a:srgbClr val="FFC000">
                <a:alpha val="40000"/>
              </a:srgbClr>
            </a:glow>
            <a:softEdge rad="635000"/>
          </a:effectLst>
          <a:scene3d>
            <a:camera prst="orthographicFront"/>
            <a:lightRig rig="threePt" dir="t"/>
          </a:scene3d>
          <a:sp3d>
            <a:bevelB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95" tIns="24130" rIns="36195" bIns="24130" numCol="1" spcCol="1270" anchor="ctr" anchorCtr="0">
            <a:noAutofit/>
          </a:bodyPr>
          <a:lstStyle/>
          <a:p>
            <a:pPr lvl="0" algn="ctr" defTabSz="844550">
              <a:spcAft>
                <a:spcPts val="0"/>
              </a:spcAft>
            </a:pPr>
            <a:r>
              <a:rPr lang="ru-RU" altLang="ru-RU" sz="1500" dirty="0">
                <a:solidFill>
                  <a:schemeClr val="bg2">
                    <a:lumMod val="75000"/>
                  </a:schemeClr>
                </a:solidFill>
              </a:rPr>
              <a:t>П</a:t>
            </a:r>
            <a:r>
              <a:rPr lang="ru-RU" altLang="ru-RU" sz="1500" dirty="0" smtClean="0">
                <a:solidFill>
                  <a:schemeClr val="bg2">
                    <a:lumMod val="75000"/>
                  </a:schemeClr>
                </a:solidFill>
              </a:rPr>
              <a:t>обедителей </a:t>
            </a:r>
            <a:r>
              <a:rPr lang="ru-RU" altLang="ru-RU" sz="1500" dirty="0">
                <a:solidFill>
                  <a:schemeClr val="bg2">
                    <a:lumMod val="75000"/>
                  </a:schemeClr>
                </a:solidFill>
              </a:rPr>
              <a:t>конкурса </a:t>
            </a:r>
            <a:endParaRPr lang="ru-RU" altLang="ru-RU" sz="15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 defTabSz="844550">
              <a:spcAft>
                <a:spcPts val="0"/>
              </a:spcAft>
            </a:pPr>
            <a:r>
              <a:rPr lang="ru-RU" altLang="ru-RU" sz="1500" b="1" dirty="0" smtClean="0">
                <a:solidFill>
                  <a:schemeClr val="bg2">
                    <a:lumMod val="75000"/>
                  </a:schemeClr>
                </a:solidFill>
              </a:rPr>
              <a:t>«</a:t>
            </a:r>
            <a:r>
              <a:rPr lang="ru-RU" altLang="ru-RU" sz="1500" b="1" dirty="0">
                <a:solidFill>
                  <a:schemeClr val="bg2">
                    <a:lumMod val="75000"/>
                  </a:schemeClr>
                </a:solidFill>
              </a:rPr>
              <a:t>Томск. Первый шаг</a:t>
            </a:r>
            <a:r>
              <a:rPr lang="ru-RU" altLang="ru-RU" sz="1500" b="1" dirty="0" smtClean="0">
                <a:solidFill>
                  <a:schemeClr val="bg2">
                    <a:lumMod val="75000"/>
                  </a:schemeClr>
                </a:solidFill>
              </a:rPr>
              <a:t>» </a:t>
            </a:r>
          </a:p>
          <a:p>
            <a:pPr algn="ctr" defTabSz="844550">
              <a:spcAft>
                <a:spcPts val="0"/>
              </a:spcAft>
            </a:pPr>
            <a:r>
              <a:rPr lang="ru-RU" altLang="ru-RU" sz="1500" dirty="0" smtClean="0">
                <a:solidFill>
                  <a:schemeClr val="bg2">
                    <a:lumMod val="75000"/>
                  </a:schemeClr>
                </a:solidFill>
              </a:rPr>
              <a:t>до </a:t>
            </a:r>
            <a:r>
              <a:rPr lang="ru-RU" altLang="ru-RU" sz="1500" b="1" dirty="0" smtClean="0">
                <a:solidFill>
                  <a:srgbClr val="FF0000"/>
                </a:solidFill>
              </a:rPr>
              <a:t>700</a:t>
            </a:r>
            <a:r>
              <a:rPr lang="ru-RU" altLang="ru-RU" sz="1500" dirty="0" smtClean="0">
                <a:solidFill>
                  <a:schemeClr val="bg2">
                    <a:lumMod val="75000"/>
                  </a:schemeClr>
                </a:solidFill>
              </a:rPr>
              <a:t>  </a:t>
            </a:r>
            <a:r>
              <a:rPr lang="ru-RU" altLang="ru-RU" sz="1500" dirty="0">
                <a:solidFill>
                  <a:schemeClr val="bg2">
                    <a:lumMod val="75000"/>
                  </a:schemeClr>
                </a:solidFill>
              </a:rPr>
              <a:t>тыс. руб</a:t>
            </a:r>
            <a:r>
              <a:rPr lang="ru-RU" altLang="ru-RU" sz="1500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ru-RU" altLang="ru-RU" sz="15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90" name="Скругленный прямоугольник 4"/>
          <p:cNvSpPr/>
          <p:nvPr/>
        </p:nvSpPr>
        <p:spPr>
          <a:xfrm>
            <a:off x="3259118" y="3951281"/>
            <a:ext cx="2665996" cy="6457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glow rad="127000">
              <a:srgbClr val="FFC000">
                <a:alpha val="40000"/>
              </a:srgbClr>
            </a:glow>
            <a:softEdge rad="0"/>
          </a:effectLst>
          <a:scene3d>
            <a:camera prst="orthographicFront"/>
            <a:lightRig rig="threePt" dir="t"/>
          </a:scene3d>
          <a:sp3d>
            <a:bevelB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95" tIns="24130" rIns="36195" bIns="24130" numCol="1" spcCol="1270" anchor="ctr" anchorCtr="0">
            <a:noAutofit/>
          </a:bodyPr>
          <a:lstStyle/>
          <a:p>
            <a:pPr algn="ctr" defTabSz="844550">
              <a:spcAft>
                <a:spcPts val="0"/>
              </a:spcAft>
            </a:pPr>
            <a:r>
              <a:rPr lang="ru-RU" altLang="ru-RU" sz="1500" dirty="0">
                <a:solidFill>
                  <a:schemeClr val="bg2">
                    <a:lumMod val="75000"/>
                  </a:schemeClr>
                </a:solidFill>
              </a:rPr>
              <a:t>П</a:t>
            </a:r>
            <a:r>
              <a:rPr lang="ru-RU" altLang="ru-RU" sz="1500" dirty="0" smtClean="0">
                <a:solidFill>
                  <a:schemeClr val="bg2">
                    <a:lumMod val="75000"/>
                  </a:schemeClr>
                </a:solidFill>
              </a:rPr>
              <a:t>родвижение на </a:t>
            </a:r>
          </a:p>
          <a:p>
            <a:pPr algn="ctr" defTabSz="844550">
              <a:spcAft>
                <a:spcPts val="0"/>
              </a:spcAft>
            </a:pPr>
            <a:r>
              <a:rPr lang="ru-RU" altLang="ru-RU" sz="1500" b="1" dirty="0" smtClean="0">
                <a:solidFill>
                  <a:schemeClr val="bg2">
                    <a:lumMod val="75000"/>
                  </a:schemeClr>
                </a:solidFill>
              </a:rPr>
              <a:t>внешний рынок</a:t>
            </a:r>
          </a:p>
          <a:p>
            <a:pPr algn="ctr" defTabSz="844550">
              <a:spcAft>
                <a:spcPts val="0"/>
              </a:spcAft>
            </a:pPr>
            <a:r>
              <a:rPr lang="ru-RU" altLang="ru-RU" sz="1500" dirty="0" smtClean="0">
                <a:solidFill>
                  <a:schemeClr val="bg2">
                    <a:lumMod val="75000"/>
                  </a:schemeClr>
                </a:solidFill>
              </a:rPr>
              <a:t>до </a:t>
            </a:r>
            <a:r>
              <a:rPr lang="ru-RU" altLang="ru-RU" sz="1500" b="1" dirty="0" smtClean="0">
                <a:solidFill>
                  <a:srgbClr val="FF0000"/>
                </a:solidFill>
              </a:rPr>
              <a:t>300</a:t>
            </a:r>
            <a:r>
              <a:rPr lang="ru-RU" altLang="ru-RU" sz="1500" dirty="0" smtClean="0">
                <a:solidFill>
                  <a:schemeClr val="bg2">
                    <a:lumMod val="75000"/>
                  </a:schemeClr>
                </a:solidFill>
              </a:rPr>
              <a:t>  тыс. руб.</a:t>
            </a:r>
            <a:r>
              <a:rPr lang="ru-RU" altLang="ru-RU" sz="1500" b="1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ru-RU" altLang="ru-RU" sz="15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92" name="Line 30"/>
          <p:cNvSpPr>
            <a:spLocks noChangeShapeType="1"/>
          </p:cNvSpPr>
          <p:nvPr/>
        </p:nvSpPr>
        <p:spPr bwMode="auto">
          <a:xfrm>
            <a:off x="3037816" y="5338489"/>
            <a:ext cx="199285" cy="0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91" name="Скругленный прямоугольник 4"/>
          <p:cNvSpPr/>
          <p:nvPr/>
        </p:nvSpPr>
        <p:spPr>
          <a:xfrm>
            <a:off x="3242945" y="4988664"/>
            <a:ext cx="2666536" cy="69965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glow rad="127000">
              <a:srgbClr val="FFC000">
                <a:alpha val="40000"/>
              </a:srgbClr>
            </a:glow>
            <a:softEdge rad="0"/>
          </a:effectLst>
          <a:scene3d>
            <a:camera prst="orthographicFront"/>
            <a:lightRig rig="threePt" dir="t"/>
          </a:scene3d>
          <a:sp3d>
            <a:bevelB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95" tIns="24130" rIns="36195" bIns="24130" numCol="1" spcCol="1270" anchor="ctr" anchorCtr="0">
            <a:noAutofit/>
          </a:bodyPr>
          <a:lstStyle/>
          <a:p>
            <a:pPr algn="ctr" defTabSz="844550">
              <a:spcAft>
                <a:spcPts val="0"/>
              </a:spcAft>
            </a:pPr>
            <a:r>
              <a:rPr lang="ru-RU" altLang="ru-RU" sz="1500" dirty="0" smtClean="0">
                <a:solidFill>
                  <a:schemeClr val="bg2">
                    <a:lumMod val="75000"/>
                  </a:schemeClr>
                </a:solidFill>
              </a:rPr>
              <a:t>Оформление </a:t>
            </a:r>
          </a:p>
          <a:p>
            <a:pPr algn="ctr" defTabSz="844550">
              <a:spcAft>
                <a:spcPts val="0"/>
              </a:spcAft>
            </a:pPr>
            <a:r>
              <a:rPr lang="ru-RU" altLang="ru-RU" sz="1500" b="1" dirty="0">
                <a:solidFill>
                  <a:schemeClr val="bg2">
                    <a:lumMod val="75000"/>
                  </a:schemeClr>
                </a:solidFill>
              </a:rPr>
              <a:t>т</a:t>
            </a:r>
            <a:r>
              <a:rPr lang="ru-RU" altLang="ru-RU" sz="1500" b="1" dirty="0" smtClean="0">
                <a:solidFill>
                  <a:schemeClr val="bg2">
                    <a:lumMod val="75000"/>
                  </a:schemeClr>
                </a:solidFill>
              </a:rPr>
              <a:t>оварного знака</a:t>
            </a:r>
          </a:p>
          <a:p>
            <a:pPr algn="ctr" defTabSz="844550">
              <a:spcAft>
                <a:spcPts val="0"/>
              </a:spcAft>
            </a:pPr>
            <a:r>
              <a:rPr lang="ru-RU" altLang="ru-RU" sz="1500" dirty="0">
                <a:solidFill>
                  <a:schemeClr val="bg2">
                    <a:lumMod val="75000"/>
                  </a:schemeClr>
                </a:solidFill>
              </a:rPr>
              <a:t>до </a:t>
            </a:r>
            <a:r>
              <a:rPr lang="ru-RU" altLang="ru-RU" sz="1500" b="1" dirty="0">
                <a:solidFill>
                  <a:srgbClr val="FF0000"/>
                </a:solidFill>
              </a:rPr>
              <a:t>150</a:t>
            </a:r>
            <a:r>
              <a:rPr lang="ru-RU" altLang="ru-RU" sz="1500" dirty="0">
                <a:solidFill>
                  <a:schemeClr val="bg2">
                    <a:lumMod val="75000"/>
                  </a:schemeClr>
                </a:solidFill>
              </a:rPr>
              <a:t>  тыс. руб</a:t>
            </a:r>
            <a:r>
              <a:rPr lang="ru-RU" altLang="ru-RU" sz="1600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ru-RU" altLang="ru-RU" sz="16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760140"/>
            <a:ext cx="2520281" cy="756084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glow rad="139700">
              <a:schemeClr val="tx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altLang="ru-RU" sz="2000" b="1" dirty="0">
                <a:solidFill>
                  <a:schemeClr val="bg2">
                    <a:lumMod val="75000"/>
                  </a:schemeClr>
                </a:solidFill>
              </a:rPr>
              <a:t>Нефинансовая </a:t>
            </a:r>
            <a:r>
              <a:rPr lang="ru-RU" altLang="ru-RU" sz="2000" b="1" dirty="0" smtClean="0">
                <a:solidFill>
                  <a:schemeClr val="bg2">
                    <a:lumMod val="75000"/>
                  </a:schemeClr>
                </a:solidFill>
              </a:rPr>
              <a:t>поддержка</a:t>
            </a:r>
            <a:endParaRPr lang="ru-RU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504666" y="2805440"/>
            <a:ext cx="2267133" cy="62356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glow rad="139700">
              <a:schemeClr val="tx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altLang="ru-RU" sz="1600" dirty="0" smtClean="0">
                <a:solidFill>
                  <a:schemeClr val="bg2">
                    <a:lumMod val="75000"/>
                  </a:schemeClr>
                </a:solidFill>
              </a:rPr>
              <a:t>Консультации</a:t>
            </a:r>
            <a:endParaRPr lang="ru-RU" sz="16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534804" y="3573016"/>
            <a:ext cx="2236995" cy="62356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glow rad="139700">
              <a:schemeClr val="tx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844550">
              <a:lnSpc>
                <a:spcPct val="90000"/>
              </a:lnSpc>
              <a:spcAft>
                <a:spcPct val="35000"/>
              </a:spcAft>
            </a:pPr>
            <a:r>
              <a:rPr lang="ru-RU" altLang="ru-RU" sz="1600" dirty="0">
                <a:solidFill>
                  <a:schemeClr val="bg2">
                    <a:lumMod val="75000"/>
                  </a:schemeClr>
                </a:solidFill>
              </a:rPr>
              <a:t>Образовательные мероприятия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544482" y="4365104"/>
            <a:ext cx="2227317" cy="62356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glow rad="139700">
              <a:schemeClr val="tx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844550">
              <a:lnSpc>
                <a:spcPct val="90000"/>
              </a:lnSpc>
              <a:spcAft>
                <a:spcPct val="35000"/>
              </a:spcAft>
            </a:pPr>
            <a:r>
              <a:rPr lang="en-US" altLang="ru-RU" sz="1600" dirty="0">
                <a:solidFill>
                  <a:schemeClr val="bg2">
                    <a:lumMod val="75000"/>
                  </a:schemeClr>
                </a:solidFill>
              </a:rPr>
              <a:t>mb.admin.tomsk.ru inno.tomsk.ru</a:t>
            </a:r>
            <a:endParaRPr lang="ru-RU" altLang="ru-RU" sz="16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534804" y="5157192"/>
            <a:ext cx="2236996" cy="62356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glow rad="139700">
              <a:schemeClr val="tx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844550">
              <a:lnSpc>
                <a:spcPct val="90000"/>
              </a:lnSpc>
              <a:spcAft>
                <a:spcPct val="35000"/>
              </a:spcAft>
            </a:pPr>
            <a:r>
              <a:rPr lang="ru-RU" altLang="ru-RU" sz="1600" dirty="0">
                <a:solidFill>
                  <a:schemeClr val="bg2">
                    <a:lumMod val="75000"/>
                  </a:schemeClr>
                </a:solidFill>
              </a:rPr>
              <a:t>Информационное сопровождение</a:t>
            </a:r>
          </a:p>
        </p:txBody>
      </p:sp>
      <p:sp>
        <p:nvSpPr>
          <p:cNvPr id="56" name="Скругленный прямоугольник 4"/>
          <p:cNvSpPr/>
          <p:nvPr/>
        </p:nvSpPr>
        <p:spPr>
          <a:xfrm>
            <a:off x="2976053" y="1755991"/>
            <a:ext cx="2892092" cy="7602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glow rad="127000">
              <a:schemeClr val="accent2">
                <a:alpha val="40000"/>
              </a:schemeClr>
            </a:glow>
            <a:softEdge rad="635000"/>
          </a:effectLst>
          <a:scene3d>
            <a:camera prst="orthographicFront"/>
            <a:lightRig rig="threePt" dir="t"/>
          </a:scene3d>
          <a:sp3d>
            <a:bevelB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95" tIns="24130" rIns="36195" bIns="24130" numCol="1" spcCol="1270" anchor="ctr" anchorCtr="0">
            <a:noAutofit/>
          </a:bodyPr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</a:pPr>
            <a:r>
              <a:rPr lang="ru-RU" altLang="ru-RU" sz="2000" b="1" dirty="0">
                <a:solidFill>
                  <a:schemeClr val="bg2">
                    <a:lumMod val="75000"/>
                  </a:schemeClr>
                </a:solidFill>
              </a:rPr>
              <a:t>Финансовая поддержка</a:t>
            </a:r>
          </a:p>
        </p:txBody>
      </p:sp>
      <p:grpSp>
        <p:nvGrpSpPr>
          <p:cNvPr id="38" name="Группа 37"/>
          <p:cNvGrpSpPr/>
          <p:nvPr/>
        </p:nvGrpSpPr>
        <p:grpSpPr>
          <a:xfrm>
            <a:off x="252528" y="189944"/>
            <a:ext cx="698917" cy="1232121"/>
            <a:chOff x="252528" y="189944"/>
            <a:chExt cx="698917" cy="1232121"/>
          </a:xfrm>
        </p:grpSpPr>
        <p:pic>
          <p:nvPicPr>
            <p:cNvPr id="39" name="Рисунок 3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42706" y1="10745" x2="42706" y2="10745"/>
                          <a14:foregroundMark x1="61538" y1="12178" x2="61538" y2="12178"/>
                          <a14:foregroundMark x1="66313" y1="6877" x2="66313" y2="6877"/>
                          <a14:foregroundMark x1="63926" y1="54871" x2="63926" y2="54871"/>
                          <a14:foregroundMark x1="53050" y1="45415" x2="53050" y2="45415"/>
                          <a14:foregroundMark x1="47215" y1="42407" x2="47215" y2="42407"/>
                          <a14:foregroundMark x1="40053" y1="46991" x2="40053" y2="46991"/>
                          <a14:foregroundMark x1="30239" y1="43266" x2="30239" y2="43266"/>
                          <a14:foregroundMark x1="61804" y1="74785" x2="61804" y2="74785"/>
                          <a14:foregroundMark x1="69496" y1="69771" x2="69496" y2="69771"/>
                          <a14:foregroundMark x1="71618" y1="68625" x2="71618" y2="68625"/>
                          <a14:foregroundMark x1="71883" y1="58739" x2="71883" y2="58739"/>
                          <a14:foregroundMark x1="71883" y1="58739" x2="71883" y2="58739"/>
                          <a14:foregroundMark x1="66578" y1="57020" x2="66578" y2="57020"/>
                          <a14:foregroundMark x1="66578" y1="59599" x2="66578" y2="59599"/>
                          <a14:foregroundMark x1="72149" y1="62894" x2="72149" y2="62894"/>
                          <a14:foregroundMark x1="72679" y1="66189" x2="72679" y2="66189"/>
                          <a14:foregroundMark x1="81432" y1="63324" x2="81432" y2="63324"/>
                          <a14:foregroundMark x1="81963" y1="59885" x2="81963" y2="59885"/>
                          <a14:foregroundMark x1="83820" y1="61891" x2="83820" y2="61891"/>
                          <a14:foregroundMark x1="79310" y1="59169" x2="79310" y2="59169"/>
                          <a14:foregroundMark x1="84085" y1="57163" x2="84085" y2="57163"/>
                          <a14:foregroundMark x1="80106" y1="37393" x2="80106" y2="37393"/>
                          <a14:foregroundMark x1="73475" y1="42980" x2="73475" y2="42980"/>
                          <a14:foregroundMark x1="32626" y1="65043" x2="32626" y2="65043"/>
                          <a14:foregroundMark x1="11671" y1="33954" x2="11671" y2="33954"/>
                          <a14:foregroundMark x1="28382" y1="42120" x2="28382" y2="42120"/>
                          <a14:foregroundMark x1="50663" y1="39685" x2="50663" y2="39685"/>
                          <a14:foregroundMark x1="50928" y1="35100" x2="50928" y2="35100"/>
                          <a14:foregroundMark x1="40584" y1="40688" x2="40584" y2="40688"/>
                          <a14:foregroundMark x1="50133" y1="32808" x2="50133" y2="32808"/>
                          <a14:foregroundMark x1="42175" y1="37106" x2="42175" y2="37106"/>
                          <a14:foregroundMark x1="46154" y1="41261" x2="46154" y2="41261"/>
                          <a14:foregroundMark x1="47215" y1="46275" x2="47215" y2="46275"/>
                          <a14:foregroundMark x1="42175" y1="46848" x2="42175" y2="46848"/>
                          <a14:foregroundMark x1="35544" y1="47851" x2="35544" y2="47851"/>
                          <a14:foregroundMark x1="32095" y1="48281" x2="32095" y2="48281"/>
                          <a14:foregroundMark x1="28647" y1="47135" x2="28647" y2="47135"/>
                          <a14:foregroundMark x1="22016" y1="52292" x2="22016" y2="52292"/>
                          <a14:foregroundMark x1="58090" y1="37536" x2="58090" y2="37536"/>
                          <a14:foregroundMark x1="49337" y1="43410" x2="49337" y2="43410"/>
                          <a14:foregroundMark x1="56233" y1="48567" x2="56233" y2="48567"/>
                          <a14:foregroundMark x1="63660" y1="65759" x2="63660" y2="65759"/>
                          <a14:foregroundMark x1="44297" y1="28653" x2="44297" y2="28653"/>
                          <a14:foregroundMark x1="73740" y1="96132" x2="73740" y2="96132"/>
                          <a14:foregroundMark x1="65252" y1="95702" x2="65252" y2="95702"/>
                          <a14:foregroundMark x1="65517" y1="51719" x2="65517" y2="51719"/>
                          <a14:foregroundMark x1="32361" y1="95129" x2="32361" y2="95129"/>
                          <a14:foregroundMark x1="20955" y1="39828" x2="20955" y2="39828"/>
                          <a14:foregroundMark x1="8488" y1="92980" x2="8488" y2="92980"/>
                          <a14:foregroundMark x1="5305" y1="91691" x2="5305" y2="91691"/>
                          <a14:foregroundMark x1="21220" y1="89685" x2="21220" y2="89685"/>
                          <a14:foregroundMark x1="27851" y1="89255" x2="27851" y2="89255"/>
                          <a14:foregroundMark x1="42175" y1="90974" x2="42175" y2="90974"/>
                          <a14:foregroundMark x1="78515" y1="92693" x2="78515" y2="92693"/>
                          <a14:foregroundMark x1="60477" y1="91547" x2="60477" y2="91547"/>
                          <a14:foregroundMark x1="58886" y1="91547" x2="58886" y2="91547"/>
                          <a14:foregroundMark x1="60477" y1="50573" x2="60477" y2="50573"/>
                          <a14:foregroundMark x1="95756" y1="90544" x2="95756" y2="90544"/>
                          <a14:foregroundMark x1="67109" y1="49857" x2="67109" y2="49857"/>
                          <a14:foregroundMark x1="95756" y1="94842" x2="95756" y2="94842"/>
                          <a14:foregroundMark x1="84085" y1="89828" x2="84085" y2="89828"/>
                          <a14:foregroundMark x1="92042" y1="89685" x2="92042" y2="89685"/>
                          <a14:foregroundMark x1="78249" y1="96848" x2="78249" y2="96848"/>
                          <a14:foregroundMark x1="77188" y1="98567" x2="77188" y2="98567"/>
                          <a14:foregroundMark x1="68700" y1="98281" x2="68700" y2="98281"/>
                          <a14:foregroundMark x1="14589" y1="46562" x2="14589" y2="46562"/>
                          <a14:foregroundMark x1="21220" y1="96991" x2="21220" y2="96991"/>
                          <a14:foregroundMark x1="23077" y1="99284" x2="23077" y2="99284"/>
                          <a14:foregroundMark x1="55172" y1="52006" x2="55172" y2="52006"/>
                          <a14:foregroundMark x1="40053" y1="97851" x2="40053" y2="97851"/>
                          <a14:foregroundMark x1="42706" y1="94986" x2="42706" y2="94986"/>
                          <a14:foregroundMark x1="44828" y1="94986" x2="44828" y2="94986"/>
                          <a14:foregroundMark x1="49072" y1="94986" x2="49072" y2="94986"/>
                          <a14:foregroundMark x1="52785" y1="94413" x2="52785" y2="94413"/>
                          <a14:foregroundMark x1="69496" y1="92550" x2="69496" y2="92550"/>
                          <a14:foregroundMark x1="5836" y1="89398" x2="5836" y2="89398"/>
                          <a14:foregroundMark x1="21751" y1="93266" x2="21751" y2="93266"/>
                          <a14:foregroundMark x1="39788" y1="29370" x2="39788" y2="29370"/>
                          <a14:foregroundMark x1="33952" y1="92407" x2="33952" y2="92407"/>
                          <a14:foregroundMark x1="36870" y1="92120" x2="36870" y2="92120"/>
                          <a14:foregroundMark x1="30769" y1="91547" x2="30769" y2="91547"/>
                          <a14:foregroundMark x1="51459" y1="90974" x2="51459" y2="90974"/>
                          <a14:foregroundMark x1="65782" y1="92264" x2="65782" y2="92264"/>
                          <a14:foregroundMark x1="58355" y1="89685" x2="58355" y2="89685"/>
                          <a14:foregroundMark x1="69761" y1="91547" x2="69761" y2="91547"/>
                          <a14:foregroundMark x1="28743" y1="11864" x2="28743" y2="11864"/>
                          <a14:foregroundMark x1="34731" y1="7458" x2="34731" y2="7458"/>
                          <a14:foregroundMark x1="65868" y1="14915" x2="65868" y2="14915"/>
                          <a14:foregroundMark x1="44910" y1="15593" x2="44910" y2="15593"/>
                          <a14:foregroundMark x1="49701" y1="6780" x2="49701" y2="6780"/>
                          <a14:foregroundMark x1="59281" y1="5763" x2="59281" y2="5763"/>
                          <a14:foregroundMark x1="73054" y1="10847" x2="73054" y2="10847"/>
                          <a14:foregroundMark x1="76048" y1="6780" x2="76048" y2="6780"/>
                          <a14:foregroundMark x1="34132" y1="15593" x2="34132" y2="15593"/>
                          <a14:foregroundMark x1="22754" y1="7458" x2="22754" y2="7458"/>
                          <a14:foregroundMark x1="39521" y1="4746" x2="39521" y2="4746"/>
                          <a14:backgroundMark x1="88064" y1="9169" x2="88064" y2="9169"/>
                          <a14:backgroundMark x1="6631" y1="12034" x2="6631" y2="12034"/>
                          <a14:backgroundMark x1="31300" y1="86103" x2="31300" y2="86103"/>
                          <a14:backgroundMark x1="31737" y1="7458" x2="31737" y2="745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528"/>
            <a:stretch/>
          </p:blipFill>
          <p:spPr>
            <a:xfrm>
              <a:off x="252528" y="189944"/>
              <a:ext cx="696137" cy="1048931"/>
            </a:xfrm>
            <a:prstGeom prst="rect">
              <a:avLst/>
            </a:prstGeom>
          </p:spPr>
        </p:pic>
        <p:pic>
          <p:nvPicPr>
            <p:cNvPr id="40" name="Рисунок 3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6533" b="100000" l="0" r="99735">
                          <a14:foregroundMark x1="87533" y1="93553" x2="87533" y2="93553"/>
                          <a14:foregroundMark x1="74271" y1="92693" x2="74271" y2="92693"/>
                          <a14:foregroundMark x1="26790" y1="92550" x2="26790" y2="92550"/>
                          <a14:foregroundMark x1="17241" y1="91977" x2="17241" y2="919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132"/>
            <a:stretch/>
          </p:blipFill>
          <p:spPr>
            <a:xfrm>
              <a:off x="252528" y="1238875"/>
              <a:ext cx="698917" cy="183190"/>
            </a:xfrm>
            <a:prstGeom prst="rect">
              <a:avLst/>
            </a:prstGeom>
          </p:spPr>
        </p:pic>
      </p:grpSp>
      <p:sp>
        <p:nvSpPr>
          <p:cNvPr id="45" name="Line 27"/>
          <p:cNvSpPr>
            <a:spLocks noChangeShapeType="1"/>
          </p:cNvSpPr>
          <p:nvPr/>
        </p:nvSpPr>
        <p:spPr bwMode="auto">
          <a:xfrm flipH="1">
            <a:off x="6271393" y="2470630"/>
            <a:ext cx="14149" cy="2474309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46" name="Line 30"/>
          <p:cNvSpPr>
            <a:spLocks noChangeShapeType="1"/>
          </p:cNvSpPr>
          <p:nvPr/>
        </p:nvSpPr>
        <p:spPr bwMode="auto">
          <a:xfrm>
            <a:off x="6285544" y="3573016"/>
            <a:ext cx="152145" cy="0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47" name="Line 30"/>
          <p:cNvSpPr>
            <a:spLocks noChangeShapeType="1"/>
          </p:cNvSpPr>
          <p:nvPr/>
        </p:nvSpPr>
        <p:spPr bwMode="auto">
          <a:xfrm>
            <a:off x="6257247" y="4941168"/>
            <a:ext cx="271294" cy="7545"/>
          </a:xfrm>
          <a:prstGeom prst="line">
            <a:avLst/>
          </a:prstGeom>
          <a:noFill/>
          <a:ln w="12700">
            <a:solidFill>
              <a:srgbClr val="000066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6437689" y="2754887"/>
            <a:ext cx="2382783" cy="150368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glow rad="139700">
              <a:schemeClr val="tx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1500" dirty="0" smtClean="0">
                <a:solidFill>
                  <a:schemeClr val="bg2">
                    <a:lumMod val="75000"/>
                  </a:schemeClr>
                </a:solidFill>
              </a:rPr>
              <a:t>Предоставление </a:t>
            </a:r>
            <a:r>
              <a:rPr lang="ru-RU" altLang="ru-RU" sz="1500" dirty="0">
                <a:solidFill>
                  <a:schemeClr val="bg2">
                    <a:lumMod val="75000"/>
                  </a:schemeClr>
                </a:solidFill>
              </a:rPr>
              <a:t>муниципального имущества в пользование по льготным арендным ставкам 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6444208" y="4653136"/>
            <a:ext cx="2382783" cy="576064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glow rad="139700">
              <a:schemeClr val="tx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500" dirty="0" smtClean="0">
                <a:solidFill>
                  <a:schemeClr val="bg2">
                    <a:lumMod val="75000"/>
                  </a:schemeClr>
                </a:solidFill>
              </a:rPr>
              <a:t>Программа</a:t>
            </a:r>
          </a:p>
          <a:p>
            <a:pPr lvl="0" algn="ctr"/>
            <a:r>
              <a:rPr lang="ru-RU" sz="1500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ru-RU" sz="1500" dirty="0">
                <a:solidFill>
                  <a:schemeClr val="bg2">
                    <a:lumMod val="75000"/>
                  </a:schemeClr>
                </a:solidFill>
              </a:rPr>
              <a:t>«Аренда за 1 рубль»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6156177" y="1755991"/>
            <a:ext cx="2664296" cy="76023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glow rad="139700">
              <a:schemeClr val="tx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altLang="ru-RU" sz="2000" b="1" dirty="0">
                <a:solidFill>
                  <a:schemeClr val="bg2">
                    <a:lumMod val="75000"/>
                  </a:schemeClr>
                </a:solidFill>
              </a:rPr>
              <a:t>Имущественная поддержка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6244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21994-DCDE-47A5-B774-D271C787783A}" type="slidenum">
              <a:rPr lang="en-US" altLang="ru-RU" smtClean="0">
                <a:solidFill>
                  <a:schemeClr val="bg2"/>
                </a:solidFill>
              </a:rPr>
              <a:pPr/>
              <a:t>3</a:t>
            </a:fld>
            <a:endParaRPr lang="en-US" altLang="ru-RU" dirty="0">
              <a:solidFill>
                <a:schemeClr val="bg2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062038" y="210409"/>
            <a:ext cx="6732498" cy="1388119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  <a:t/>
            </a:r>
            <a:b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</a:br>
            <a:endParaRPr lang="ru-RU" sz="1600" b="1" dirty="0">
              <a:solidFill>
                <a:srgbClr val="FF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043360" y="141488"/>
            <a:ext cx="6732498" cy="91124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ru-RU" sz="2400" b="1" dirty="0"/>
              <a:t>Субсидия начинающим предпринимателям - победителям конкурса «Томск. Первый шаг</a:t>
            </a:r>
            <a:r>
              <a:rPr lang="ru-RU" sz="2400" b="1" dirty="0" smtClean="0"/>
              <a:t>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456003" y="2258288"/>
            <a:ext cx="8004429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800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осуществляющим </a:t>
            </a:r>
            <a:r>
              <a:rPr lang="ru-RU" sz="1800" i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лет </a:t>
            </a:r>
            <a:r>
              <a:rPr lang="ru-RU" sz="1800" i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финансовое обеспечение </a:t>
            </a:r>
            <a:r>
              <a:rPr lang="ru-RU" sz="1800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затрат</a:t>
            </a:r>
            <a:r>
              <a:rPr lang="ru-RU" sz="1800" i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есть </a:t>
            </a: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 будущие </a:t>
            </a:r>
            <a:r>
              <a:rPr lang="ru-RU" sz="1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</a:t>
            </a:r>
            <a:r>
              <a:rPr lang="ru-RU" sz="1800" i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i="1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связанных с:</a:t>
            </a:r>
            <a:endParaRPr lang="ru-RU" sz="1800" i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359039" y="1628800"/>
            <a:ext cx="6311562" cy="720080"/>
            <a:chOff x="-25518" y="45480"/>
            <a:chExt cx="5079780" cy="856080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-25518" y="45480"/>
              <a:ext cx="5079780" cy="85608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Скругленный прямоугольник 4"/>
            <p:cNvSpPr/>
            <p:nvPr/>
          </p:nvSpPr>
          <p:spPr>
            <a:xfrm>
              <a:off x="3489" y="89216"/>
              <a:ext cx="5012472" cy="7725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2004" tIns="0" rIns="192004" bIns="0" numCol="1" spcCol="1270" anchor="ctr" anchorCtr="0">
              <a:noAutofit/>
            </a:bodyPr>
            <a:lstStyle/>
            <a:p>
              <a:pPr lvl="0" defTabSz="1333500">
                <a:lnSpc>
                  <a:spcPct val="90000"/>
                </a:lnSpc>
                <a:spcAft>
                  <a:spcPct val="35000"/>
                </a:spcAft>
              </a:pPr>
              <a:r>
                <a:rPr lang="ru-RU" sz="2000" b="1" dirty="0">
                  <a:solidFill>
                    <a:schemeClr val="bg2">
                      <a:lumMod val="75000"/>
                    </a:schemeClr>
                  </a:solidFill>
                </a:rPr>
                <a:t>Субсидия предоставляется </a:t>
              </a:r>
              <a:r>
                <a:rPr lang="ru-RU" sz="2000" b="1" dirty="0" smtClean="0">
                  <a:solidFill>
                    <a:schemeClr val="bg2">
                      <a:lumMod val="75000"/>
                    </a:schemeClr>
                  </a:solidFill>
                </a:rPr>
                <a:t>субъектам предпринимательства</a:t>
              </a:r>
              <a:endParaRPr lang="ru-RU" sz="2000" b="1" kern="1200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sp>
        <p:nvSpPr>
          <p:cNvPr id="16" name="Скругленный прямоугольник 15"/>
          <p:cNvSpPr/>
          <p:nvPr/>
        </p:nvSpPr>
        <p:spPr>
          <a:xfrm>
            <a:off x="1292647" y="3074818"/>
            <a:ext cx="2847305" cy="623706"/>
          </a:xfrm>
          <a:prstGeom prst="roundRect">
            <a:avLst/>
          </a:prstGeom>
          <a:solidFill>
            <a:schemeClr val="tx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приобретением оборудования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0293" y="6167189"/>
            <a:ext cx="4625417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333500">
              <a:lnSpc>
                <a:spcPct val="90000"/>
              </a:lnSpc>
              <a:spcAft>
                <a:spcPct val="35000"/>
              </a:spcAft>
            </a:pPr>
            <a:r>
              <a:rPr lang="ru-RU" sz="1800" b="1" dirty="0" smtClean="0">
                <a:latin typeface="+mn-lt"/>
              </a:rPr>
              <a:t>Сумма субсидии до</a:t>
            </a:r>
            <a:r>
              <a:rPr lang="ru-RU" sz="1800" dirty="0" smtClean="0"/>
              <a:t> </a:t>
            </a:r>
            <a:r>
              <a:rPr lang="ru-RU" sz="3600" b="1" dirty="0">
                <a:solidFill>
                  <a:srgbClr val="FF0000"/>
                </a:solidFill>
                <a:latin typeface="+mn-lt"/>
              </a:rPr>
              <a:t>7</a:t>
            </a:r>
            <a:r>
              <a:rPr lang="ru-RU" sz="3600" b="1" dirty="0" smtClean="0">
                <a:solidFill>
                  <a:srgbClr val="FF0000"/>
                </a:solidFill>
                <a:latin typeface="+mn-lt"/>
              </a:rPr>
              <a:t>00 </a:t>
            </a:r>
            <a:r>
              <a:rPr lang="ru-RU" sz="1800" b="1" dirty="0" smtClean="0">
                <a:latin typeface="+mn-lt"/>
              </a:rPr>
              <a:t>тыс</a:t>
            </a:r>
            <a:r>
              <a:rPr lang="ru-RU" sz="1800" b="1" dirty="0">
                <a:latin typeface="+mn-lt"/>
              </a:rPr>
              <a:t>. руб.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85" y="3077836"/>
            <a:ext cx="620688" cy="620688"/>
          </a:xfrm>
          <a:prstGeom prst="rect">
            <a:avLst/>
          </a:prstGeom>
        </p:spPr>
      </p:pic>
      <p:sp>
        <p:nvSpPr>
          <p:cNvPr id="37" name="Скругленный прямоугольник 36"/>
          <p:cNvSpPr/>
          <p:nvPr/>
        </p:nvSpPr>
        <p:spPr>
          <a:xfrm>
            <a:off x="1299276" y="3835358"/>
            <a:ext cx="2984692" cy="673762"/>
          </a:xfrm>
          <a:prstGeom prst="roundRect">
            <a:avLst/>
          </a:prstGeom>
          <a:solidFill>
            <a:schemeClr val="tx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приобретением транспортных средств</a:t>
            </a: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43" y="3823104"/>
            <a:ext cx="620688" cy="620688"/>
          </a:xfrm>
          <a:prstGeom prst="rect">
            <a:avLst/>
          </a:prstGeom>
        </p:spPr>
      </p:pic>
      <p:sp>
        <p:nvSpPr>
          <p:cNvPr id="39" name="Скругленный прямоугольник 38"/>
          <p:cNvSpPr/>
          <p:nvPr/>
        </p:nvSpPr>
        <p:spPr>
          <a:xfrm>
            <a:off x="1304898" y="4676056"/>
            <a:ext cx="3003106" cy="577949"/>
          </a:xfrm>
          <a:prstGeom prst="roundRect">
            <a:avLst/>
          </a:prstGeom>
          <a:solidFill>
            <a:schemeClr val="tx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приобретением </a:t>
            </a: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сырья и комплектующих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3" y="4633317"/>
            <a:ext cx="620688" cy="620688"/>
          </a:xfrm>
          <a:prstGeom prst="rect">
            <a:avLst/>
          </a:prstGeom>
        </p:spPr>
      </p:pic>
      <p:sp>
        <p:nvSpPr>
          <p:cNvPr id="41" name="Скругленный прямоугольник 40"/>
          <p:cNvSpPr/>
          <p:nvPr/>
        </p:nvSpPr>
        <p:spPr>
          <a:xfrm>
            <a:off x="5292080" y="3095129"/>
            <a:ext cx="3632734" cy="623706"/>
          </a:xfrm>
          <a:prstGeom prst="roundRect">
            <a:avLst/>
          </a:prstGeom>
          <a:solidFill>
            <a:schemeClr val="tx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возмещением арендных платежей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801" y="3186095"/>
            <a:ext cx="620688" cy="620688"/>
          </a:xfrm>
          <a:prstGeom prst="rect">
            <a:avLst/>
          </a:prstGeom>
        </p:spPr>
      </p:pic>
      <p:sp>
        <p:nvSpPr>
          <p:cNvPr id="43" name="Скругленный прямоугольник 42"/>
          <p:cNvSpPr/>
          <p:nvPr/>
        </p:nvSpPr>
        <p:spPr>
          <a:xfrm>
            <a:off x="5272477" y="3806783"/>
            <a:ext cx="3626105" cy="790394"/>
          </a:xfrm>
          <a:prstGeom prst="roundRect">
            <a:avLst/>
          </a:prstGeom>
          <a:solidFill>
            <a:schemeClr val="tx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расходами на продвижение собственной </a:t>
            </a: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продукции</a:t>
            </a:r>
            <a:endParaRPr lang="ru-RU" sz="20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354" y="4012629"/>
            <a:ext cx="620688" cy="620688"/>
          </a:xfrm>
          <a:prstGeom prst="rect">
            <a:avLst/>
          </a:prstGeom>
        </p:spPr>
      </p:pic>
      <p:sp>
        <p:nvSpPr>
          <p:cNvPr id="45" name="Скругленный прямоугольник 44"/>
          <p:cNvSpPr/>
          <p:nvPr/>
        </p:nvSpPr>
        <p:spPr>
          <a:xfrm>
            <a:off x="5302479" y="4727029"/>
            <a:ext cx="3626105" cy="1440160"/>
          </a:xfrm>
          <a:prstGeom prst="roundRect">
            <a:avLst/>
          </a:prstGeom>
          <a:solidFill>
            <a:schemeClr val="tx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оплатой расходов, связанных с приобретением и использованием франшиз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217" y="5184576"/>
            <a:ext cx="620688" cy="620688"/>
          </a:xfrm>
          <a:prstGeom prst="rect">
            <a:avLst/>
          </a:prstGeom>
        </p:spPr>
      </p:pic>
      <p:grpSp>
        <p:nvGrpSpPr>
          <p:cNvPr id="25" name="Группа 24"/>
          <p:cNvGrpSpPr/>
          <p:nvPr/>
        </p:nvGrpSpPr>
        <p:grpSpPr>
          <a:xfrm>
            <a:off x="252528" y="189944"/>
            <a:ext cx="698917" cy="1232121"/>
            <a:chOff x="252528" y="189944"/>
            <a:chExt cx="698917" cy="1232121"/>
          </a:xfrm>
        </p:grpSpPr>
        <p:pic>
          <p:nvPicPr>
            <p:cNvPr id="26" name="Рисунок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42706" y1="10745" x2="42706" y2="10745"/>
                          <a14:foregroundMark x1="61538" y1="12178" x2="61538" y2="12178"/>
                          <a14:foregroundMark x1="66313" y1="6877" x2="66313" y2="6877"/>
                          <a14:foregroundMark x1="63926" y1="54871" x2="63926" y2="54871"/>
                          <a14:foregroundMark x1="53050" y1="45415" x2="53050" y2="45415"/>
                          <a14:foregroundMark x1="47215" y1="42407" x2="47215" y2="42407"/>
                          <a14:foregroundMark x1="40053" y1="46991" x2="40053" y2="46991"/>
                          <a14:foregroundMark x1="30239" y1="43266" x2="30239" y2="43266"/>
                          <a14:foregroundMark x1="61804" y1="74785" x2="61804" y2="74785"/>
                          <a14:foregroundMark x1="69496" y1="69771" x2="69496" y2="69771"/>
                          <a14:foregroundMark x1="71618" y1="68625" x2="71618" y2="68625"/>
                          <a14:foregroundMark x1="71883" y1="58739" x2="71883" y2="58739"/>
                          <a14:foregroundMark x1="71883" y1="58739" x2="71883" y2="58739"/>
                          <a14:foregroundMark x1="66578" y1="57020" x2="66578" y2="57020"/>
                          <a14:foregroundMark x1="66578" y1="59599" x2="66578" y2="59599"/>
                          <a14:foregroundMark x1="72149" y1="62894" x2="72149" y2="62894"/>
                          <a14:foregroundMark x1="72679" y1="66189" x2="72679" y2="66189"/>
                          <a14:foregroundMark x1="81432" y1="63324" x2="81432" y2="63324"/>
                          <a14:foregroundMark x1="81963" y1="59885" x2="81963" y2="59885"/>
                          <a14:foregroundMark x1="83820" y1="61891" x2="83820" y2="61891"/>
                          <a14:foregroundMark x1="79310" y1="59169" x2="79310" y2="59169"/>
                          <a14:foregroundMark x1="84085" y1="57163" x2="84085" y2="57163"/>
                          <a14:foregroundMark x1="80106" y1="37393" x2="80106" y2="37393"/>
                          <a14:foregroundMark x1="73475" y1="42980" x2="73475" y2="42980"/>
                          <a14:foregroundMark x1="32626" y1="65043" x2="32626" y2="65043"/>
                          <a14:foregroundMark x1="11671" y1="33954" x2="11671" y2="33954"/>
                          <a14:foregroundMark x1="28382" y1="42120" x2="28382" y2="42120"/>
                          <a14:foregroundMark x1="50663" y1="39685" x2="50663" y2="39685"/>
                          <a14:foregroundMark x1="50928" y1="35100" x2="50928" y2="35100"/>
                          <a14:foregroundMark x1="40584" y1="40688" x2="40584" y2="40688"/>
                          <a14:foregroundMark x1="50133" y1="32808" x2="50133" y2="32808"/>
                          <a14:foregroundMark x1="42175" y1="37106" x2="42175" y2="37106"/>
                          <a14:foregroundMark x1="46154" y1="41261" x2="46154" y2="41261"/>
                          <a14:foregroundMark x1="47215" y1="46275" x2="47215" y2="46275"/>
                          <a14:foregroundMark x1="42175" y1="46848" x2="42175" y2="46848"/>
                          <a14:foregroundMark x1="35544" y1="47851" x2="35544" y2="47851"/>
                          <a14:foregroundMark x1="32095" y1="48281" x2="32095" y2="48281"/>
                          <a14:foregroundMark x1="28647" y1="47135" x2="28647" y2="47135"/>
                          <a14:foregroundMark x1="22016" y1="52292" x2="22016" y2="52292"/>
                          <a14:foregroundMark x1="58090" y1="37536" x2="58090" y2="37536"/>
                          <a14:foregroundMark x1="49337" y1="43410" x2="49337" y2="43410"/>
                          <a14:foregroundMark x1="56233" y1="48567" x2="56233" y2="48567"/>
                          <a14:foregroundMark x1="63660" y1="65759" x2="63660" y2="65759"/>
                          <a14:foregroundMark x1="44297" y1="28653" x2="44297" y2="28653"/>
                          <a14:foregroundMark x1="73740" y1="96132" x2="73740" y2="96132"/>
                          <a14:foregroundMark x1="65252" y1="95702" x2="65252" y2="95702"/>
                          <a14:foregroundMark x1="65517" y1="51719" x2="65517" y2="51719"/>
                          <a14:foregroundMark x1="32361" y1="95129" x2="32361" y2="95129"/>
                          <a14:foregroundMark x1="20955" y1="39828" x2="20955" y2="39828"/>
                          <a14:foregroundMark x1="8488" y1="92980" x2="8488" y2="92980"/>
                          <a14:foregroundMark x1="5305" y1="91691" x2="5305" y2="91691"/>
                          <a14:foregroundMark x1="21220" y1="89685" x2="21220" y2="89685"/>
                          <a14:foregroundMark x1="27851" y1="89255" x2="27851" y2="89255"/>
                          <a14:foregroundMark x1="42175" y1="90974" x2="42175" y2="90974"/>
                          <a14:foregroundMark x1="78515" y1="92693" x2="78515" y2="92693"/>
                          <a14:foregroundMark x1="60477" y1="91547" x2="60477" y2="91547"/>
                          <a14:foregroundMark x1="58886" y1="91547" x2="58886" y2="91547"/>
                          <a14:foregroundMark x1="60477" y1="50573" x2="60477" y2="50573"/>
                          <a14:foregroundMark x1="95756" y1="90544" x2="95756" y2="90544"/>
                          <a14:foregroundMark x1="67109" y1="49857" x2="67109" y2="49857"/>
                          <a14:foregroundMark x1="95756" y1="94842" x2="95756" y2="94842"/>
                          <a14:foregroundMark x1="84085" y1="89828" x2="84085" y2="89828"/>
                          <a14:foregroundMark x1="92042" y1="89685" x2="92042" y2="89685"/>
                          <a14:foregroundMark x1="78249" y1="96848" x2="78249" y2="96848"/>
                          <a14:foregroundMark x1="77188" y1="98567" x2="77188" y2="98567"/>
                          <a14:foregroundMark x1="68700" y1="98281" x2="68700" y2="98281"/>
                          <a14:foregroundMark x1="14589" y1="46562" x2="14589" y2="46562"/>
                          <a14:foregroundMark x1="21220" y1="96991" x2="21220" y2="96991"/>
                          <a14:foregroundMark x1="23077" y1="99284" x2="23077" y2="99284"/>
                          <a14:foregroundMark x1="55172" y1="52006" x2="55172" y2="52006"/>
                          <a14:foregroundMark x1="40053" y1="97851" x2="40053" y2="97851"/>
                          <a14:foregroundMark x1="42706" y1="94986" x2="42706" y2="94986"/>
                          <a14:foregroundMark x1="44828" y1="94986" x2="44828" y2="94986"/>
                          <a14:foregroundMark x1="49072" y1="94986" x2="49072" y2="94986"/>
                          <a14:foregroundMark x1="52785" y1="94413" x2="52785" y2="94413"/>
                          <a14:foregroundMark x1="69496" y1="92550" x2="69496" y2="92550"/>
                          <a14:foregroundMark x1="5836" y1="89398" x2="5836" y2="89398"/>
                          <a14:foregroundMark x1="21751" y1="93266" x2="21751" y2="93266"/>
                          <a14:foregroundMark x1="39788" y1="29370" x2="39788" y2="29370"/>
                          <a14:foregroundMark x1="33952" y1="92407" x2="33952" y2="92407"/>
                          <a14:foregroundMark x1="36870" y1="92120" x2="36870" y2="92120"/>
                          <a14:foregroundMark x1="30769" y1="91547" x2="30769" y2="91547"/>
                          <a14:foregroundMark x1="51459" y1="90974" x2="51459" y2="90974"/>
                          <a14:foregroundMark x1="65782" y1="92264" x2="65782" y2="92264"/>
                          <a14:foregroundMark x1="58355" y1="89685" x2="58355" y2="89685"/>
                          <a14:foregroundMark x1="69761" y1="91547" x2="69761" y2="91547"/>
                          <a14:foregroundMark x1="28743" y1="11864" x2="28743" y2="11864"/>
                          <a14:foregroundMark x1="34731" y1="7458" x2="34731" y2="7458"/>
                          <a14:foregroundMark x1="65868" y1="14915" x2="65868" y2="14915"/>
                          <a14:foregroundMark x1="44910" y1="15593" x2="44910" y2="15593"/>
                          <a14:foregroundMark x1="49701" y1="6780" x2="49701" y2="6780"/>
                          <a14:foregroundMark x1="59281" y1="5763" x2="59281" y2="5763"/>
                          <a14:foregroundMark x1="73054" y1="10847" x2="73054" y2="10847"/>
                          <a14:foregroundMark x1="76048" y1="6780" x2="76048" y2="6780"/>
                          <a14:foregroundMark x1="34132" y1="15593" x2="34132" y2="15593"/>
                          <a14:foregroundMark x1="22754" y1="7458" x2="22754" y2="7458"/>
                          <a14:foregroundMark x1="39521" y1="4746" x2="39521" y2="4746"/>
                          <a14:backgroundMark x1="88064" y1="9169" x2="88064" y2="9169"/>
                          <a14:backgroundMark x1="6631" y1="12034" x2="6631" y2="12034"/>
                          <a14:backgroundMark x1="31300" y1="86103" x2="31300" y2="86103"/>
                          <a14:backgroundMark x1="31737" y1="7458" x2="31737" y2="745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528"/>
            <a:stretch/>
          </p:blipFill>
          <p:spPr>
            <a:xfrm>
              <a:off x="252528" y="189944"/>
              <a:ext cx="696137" cy="1048931"/>
            </a:xfrm>
            <a:prstGeom prst="rect">
              <a:avLst/>
            </a:prstGeom>
          </p:spPr>
        </p:pic>
        <p:pic>
          <p:nvPicPr>
            <p:cNvPr id="27" name="Рисунок 2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6533" b="100000" l="0" r="99735">
                          <a14:foregroundMark x1="87533" y1="93553" x2="87533" y2="93553"/>
                          <a14:foregroundMark x1="74271" y1="92693" x2="74271" y2="92693"/>
                          <a14:foregroundMark x1="26790" y1="92550" x2="26790" y2="92550"/>
                          <a14:foregroundMark x1="17241" y1="91977" x2="17241" y2="919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132"/>
            <a:stretch/>
          </p:blipFill>
          <p:spPr>
            <a:xfrm>
              <a:off x="252528" y="1238875"/>
              <a:ext cx="698917" cy="183190"/>
            </a:xfrm>
            <a:prstGeom prst="rect">
              <a:avLst/>
            </a:prstGeom>
          </p:spPr>
        </p:pic>
      </p:grpSp>
      <p:sp>
        <p:nvSpPr>
          <p:cNvPr id="31" name="Скругленный прямоугольник 30"/>
          <p:cNvSpPr/>
          <p:nvPr/>
        </p:nvSpPr>
        <p:spPr>
          <a:xfrm>
            <a:off x="1273644" y="5442098"/>
            <a:ext cx="3003106" cy="577949"/>
          </a:xfrm>
          <a:prstGeom prst="roundRect">
            <a:avLst/>
          </a:prstGeom>
          <a:solidFill>
            <a:schemeClr val="tx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</a:t>
            </a: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помещения </a:t>
            </a: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72" y="5378052"/>
            <a:ext cx="620688" cy="62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73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21994-DCDE-47A5-B774-D271C787783A}" type="slidenum">
              <a:rPr lang="en-US" altLang="ru-RU" smtClean="0">
                <a:solidFill>
                  <a:schemeClr val="bg2">
                    <a:lumMod val="75000"/>
                  </a:schemeClr>
                </a:solidFill>
              </a:rPr>
              <a:pPr/>
              <a:t>4</a:t>
            </a:fld>
            <a:endParaRPr lang="en-US" alt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861368" y="299195"/>
            <a:ext cx="6948274" cy="102160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  <a:t/>
            </a:r>
            <a:b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</a:br>
            <a:endParaRPr lang="ru-RU" sz="1600" b="1" dirty="0">
              <a:solidFill>
                <a:srgbClr val="FF0000"/>
              </a:solidFill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555281" y="2280406"/>
            <a:ext cx="467738" cy="668198"/>
            <a:chOff x="24841" y="-434152"/>
            <a:chExt cx="467738" cy="668198"/>
          </a:xfrm>
        </p:grpSpPr>
        <p:sp>
          <p:nvSpPr>
            <p:cNvPr id="16" name="Нашивка 15"/>
            <p:cNvSpPr/>
            <p:nvPr/>
          </p:nvSpPr>
          <p:spPr>
            <a:xfrm rot="5400000">
              <a:off x="-75389" y="-333922"/>
              <a:ext cx="668198" cy="467738"/>
            </a:xfrm>
            <a:prstGeom prst="chevron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Нашивка 4"/>
            <p:cNvSpPr/>
            <p:nvPr/>
          </p:nvSpPr>
          <p:spPr>
            <a:xfrm>
              <a:off x="24841" y="-200283"/>
              <a:ext cx="467738" cy="2004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b="1" kern="1200" dirty="0" smtClean="0">
                  <a:solidFill>
                    <a:schemeClr val="bg2">
                      <a:lumMod val="75000"/>
                    </a:schemeClr>
                  </a:solidFill>
                </a:rPr>
                <a:t>1</a:t>
              </a:r>
              <a:endParaRPr lang="ru-RU" sz="1800" b="1" kern="1200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sp>
        <p:nvSpPr>
          <p:cNvPr id="20" name="Прямоугольник 19"/>
          <p:cNvSpPr/>
          <p:nvPr/>
        </p:nvSpPr>
        <p:spPr>
          <a:xfrm>
            <a:off x="1200225" y="1938032"/>
            <a:ext cx="7272808" cy="1244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8890" rIns="8890" bIns="8890" numCol="1" spcCol="1270" anchor="ctr" anchorCtr="0">
            <a:noAutofit/>
          </a:bodyPr>
          <a:lstStyle/>
          <a:p>
            <a:r>
              <a:rPr lang="ru-RU" sz="1800" i="1" dirty="0" smtClean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Получатель </a:t>
            </a:r>
            <a:r>
              <a:rPr lang="ru-RU" sz="1800" i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субсидии должен в течение срока </a:t>
            </a:r>
            <a:r>
              <a:rPr lang="ru-RU" sz="1800" i="1" dirty="0" smtClean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реализации </a:t>
            </a:r>
            <a:r>
              <a:rPr lang="ru-RU" sz="1800" i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предпринимательского </a:t>
            </a:r>
            <a:r>
              <a:rPr lang="ru-RU" sz="1800" i="1" dirty="0" smtClean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проекта произвести  вложение </a:t>
            </a:r>
            <a:r>
              <a:rPr lang="ru-RU" sz="1800" b="1" i="1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собственных денежных средств</a:t>
            </a:r>
            <a:r>
              <a:rPr lang="ru-RU" sz="1800" b="1" i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800" i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в объеме </a:t>
            </a:r>
            <a:r>
              <a:rPr lang="ru-RU" sz="1800" b="1" i="1" dirty="0" smtClean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не </a:t>
            </a:r>
            <a:r>
              <a:rPr lang="ru-RU" sz="1800" b="1" i="1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менее </a:t>
            </a:r>
            <a:r>
              <a:rPr lang="ru-RU" sz="1800" b="1" i="1" dirty="0" smtClean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20 </a:t>
            </a:r>
            <a:r>
              <a:rPr lang="ru-RU" sz="1800" b="1" i="1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процентов </a:t>
            </a:r>
            <a:r>
              <a:rPr lang="ru-RU" sz="1800" i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от суммы запрашиваемой субсидии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1200225" y="3311217"/>
            <a:ext cx="7272808" cy="10880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8890" rIns="8890" bIns="8890" numCol="1" spcCol="1270" anchor="ctr" anchorCtr="0">
            <a:noAutofit/>
          </a:bodyPr>
          <a:lstStyle/>
          <a:p>
            <a:r>
              <a:rPr lang="ru-RU" sz="1800" i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Получатель субсидии обязуется в </a:t>
            </a:r>
            <a:r>
              <a:rPr lang="ru-RU" sz="1800" b="1" i="1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срок до 31 декабря </a:t>
            </a:r>
            <a:r>
              <a:rPr lang="ru-RU" sz="1800" i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года</a:t>
            </a:r>
            <a:r>
              <a:rPr lang="ru-RU" sz="1800" i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, в котором предоставлена субсидия, </a:t>
            </a:r>
            <a:r>
              <a:rPr lang="ru-RU" sz="1800" b="1" i="1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увеличить</a:t>
            </a:r>
            <a:r>
              <a:rPr lang="ru-RU" sz="1800" i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 численность занятых </a:t>
            </a:r>
            <a:r>
              <a:rPr lang="ru-RU" sz="1800" b="1" i="1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не менее чем на 1 единицу</a:t>
            </a:r>
            <a:r>
              <a:rPr lang="ru-RU" sz="1800" i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 и обеспечить в течение </a:t>
            </a:r>
            <a:r>
              <a:rPr lang="ru-RU" sz="1800" b="1" i="1" dirty="0" smtClean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1 года сохранение</a:t>
            </a:r>
            <a:r>
              <a:rPr lang="ru-RU" sz="1800" i="1" dirty="0" smtClean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800" i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численности занятых по проекту</a:t>
            </a:r>
          </a:p>
        </p:txBody>
      </p:sp>
      <p:grpSp>
        <p:nvGrpSpPr>
          <p:cNvPr id="42" name="Группа 41"/>
          <p:cNvGrpSpPr/>
          <p:nvPr/>
        </p:nvGrpSpPr>
        <p:grpSpPr>
          <a:xfrm>
            <a:off x="555281" y="3465560"/>
            <a:ext cx="467738" cy="668198"/>
            <a:chOff x="1" y="6186"/>
            <a:chExt cx="467738" cy="668198"/>
          </a:xfrm>
        </p:grpSpPr>
        <p:sp>
          <p:nvSpPr>
            <p:cNvPr id="43" name="Нашивка 42"/>
            <p:cNvSpPr/>
            <p:nvPr/>
          </p:nvSpPr>
          <p:spPr>
            <a:xfrm rot="5400000">
              <a:off x="-100229" y="106416"/>
              <a:ext cx="668198" cy="467738"/>
            </a:xfrm>
            <a:prstGeom prst="chevron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Нашивка 4"/>
            <p:cNvSpPr/>
            <p:nvPr/>
          </p:nvSpPr>
          <p:spPr>
            <a:xfrm>
              <a:off x="1" y="284724"/>
              <a:ext cx="467738" cy="2004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b="1" dirty="0">
                  <a:solidFill>
                    <a:schemeClr val="bg2">
                      <a:lumMod val="75000"/>
                    </a:schemeClr>
                  </a:solidFill>
                </a:rPr>
                <a:t>2</a:t>
              </a:r>
              <a:endParaRPr lang="ru-RU" sz="1800" b="1" kern="1200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sp>
        <p:nvSpPr>
          <p:cNvPr id="27" name="Полилиния 26"/>
          <p:cNvSpPr/>
          <p:nvPr/>
        </p:nvSpPr>
        <p:spPr>
          <a:xfrm>
            <a:off x="609749" y="1363971"/>
            <a:ext cx="7929991" cy="427052"/>
          </a:xfrm>
          <a:custGeom>
            <a:avLst/>
            <a:gdLst>
              <a:gd name="connsiteX0" fmla="*/ 0 w 6269464"/>
              <a:gd name="connsiteY0" fmla="*/ 162206 h 973215"/>
              <a:gd name="connsiteX1" fmla="*/ 162206 w 6269464"/>
              <a:gd name="connsiteY1" fmla="*/ 0 h 973215"/>
              <a:gd name="connsiteX2" fmla="*/ 6107258 w 6269464"/>
              <a:gd name="connsiteY2" fmla="*/ 0 h 973215"/>
              <a:gd name="connsiteX3" fmla="*/ 6269464 w 6269464"/>
              <a:gd name="connsiteY3" fmla="*/ 162206 h 973215"/>
              <a:gd name="connsiteX4" fmla="*/ 6269464 w 6269464"/>
              <a:gd name="connsiteY4" fmla="*/ 811009 h 973215"/>
              <a:gd name="connsiteX5" fmla="*/ 6107258 w 6269464"/>
              <a:gd name="connsiteY5" fmla="*/ 973215 h 973215"/>
              <a:gd name="connsiteX6" fmla="*/ 162206 w 6269464"/>
              <a:gd name="connsiteY6" fmla="*/ 973215 h 973215"/>
              <a:gd name="connsiteX7" fmla="*/ 0 w 6269464"/>
              <a:gd name="connsiteY7" fmla="*/ 811009 h 973215"/>
              <a:gd name="connsiteX8" fmla="*/ 0 w 6269464"/>
              <a:gd name="connsiteY8" fmla="*/ 162206 h 9732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69464" h="973215">
                <a:moveTo>
                  <a:pt x="0" y="162206"/>
                </a:moveTo>
                <a:cubicBezTo>
                  <a:pt x="0" y="72622"/>
                  <a:pt x="72622" y="0"/>
                  <a:pt x="162206" y="0"/>
                </a:cubicBezTo>
                <a:lnTo>
                  <a:pt x="6107258" y="0"/>
                </a:lnTo>
                <a:cubicBezTo>
                  <a:pt x="6196842" y="0"/>
                  <a:pt x="6269464" y="72622"/>
                  <a:pt x="6269464" y="162206"/>
                </a:cubicBezTo>
                <a:lnTo>
                  <a:pt x="6269464" y="811009"/>
                </a:lnTo>
                <a:cubicBezTo>
                  <a:pt x="6269464" y="900593"/>
                  <a:pt x="6196842" y="973215"/>
                  <a:pt x="6107258" y="973215"/>
                </a:cubicBezTo>
                <a:lnTo>
                  <a:pt x="162206" y="973215"/>
                </a:lnTo>
                <a:cubicBezTo>
                  <a:pt x="72622" y="973215"/>
                  <a:pt x="0" y="900593"/>
                  <a:pt x="0" y="811009"/>
                </a:cubicBezTo>
                <a:lnTo>
                  <a:pt x="0" y="162206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0000"/>
                  <a:lumMod val="84000"/>
                </a:schemeClr>
              </a:gs>
            </a:gsLst>
            <a:lin ang="5400000" scaled="0"/>
          </a:gra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9512" tIns="47508" rIns="239512" bIns="47508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Условия предоставления субсидии</a:t>
            </a:r>
            <a:endParaRPr lang="ru-RU" sz="2000" b="1" kern="1200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252528" y="189944"/>
            <a:ext cx="698917" cy="1232121"/>
            <a:chOff x="252528" y="189944"/>
            <a:chExt cx="698917" cy="1232121"/>
          </a:xfrm>
        </p:grpSpPr>
        <p:pic>
          <p:nvPicPr>
            <p:cNvPr id="22" name="Рисунок 2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42706" y1="10745" x2="42706" y2="10745"/>
                          <a14:foregroundMark x1="61538" y1="12178" x2="61538" y2="12178"/>
                          <a14:foregroundMark x1="66313" y1="6877" x2="66313" y2="6877"/>
                          <a14:foregroundMark x1="63926" y1="54871" x2="63926" y2="54871"/>
                          <a14:foregroundMark x1="53050" y1="45415" x2="53050" y2="45415"/>
                          <a14:foregroundMark x1="47215" y1="42407" x2="47215" y2="42407"/>
                          <a14:foregroundMark x1="40053" y1="46991" x2="40053" y2="46991"/>
                          <a14:foregroundMark x1="30239" y1="43266" x2="30239" y2="43266"/>
                          <a14:foregroundMark x1="61804" y1="74785" x2="61804" y2="74785"/>
                          <a14:foregroundMark x1="69496" y1="69771" x2="69496" y2="69771"/>
                          <a14:foregroundMark x1="71618" y1="68625" x2="71618" y2="68625"/>
                          <a14:foregroundMark x1="71883" y1="58739" x2="71883" y2="58739"/>
                          <a14:foregroundMark x1="71883" y1="58739" x2="71883" y2="58739"/>
                          <a14:foregroundMark x1="66578" y1="57020" x2="66578" y2="57020"/>
                          <a14:foregroundMark x1="66578" y1="59599" x2="66578" y2="59599"/>
                          <a14:foregroundMark x1="72149" y1="62894" x2="72149" y2="62894"/>
                          <a14:foregroundMark x1="72679" y1="66189" x2="72679" y2="66189"/>
                          <a14:foregroundMark x1="81432" y1="63324" x2="81432" y2="63324"/>
                          <a14:foregroundMark x1="81963" y1="59885" x2="81963" y2="59885"/>
                          <a14:foregroundMark x1="83820" y1="61891" x2="83820" y2="61891"/>
                          <a14:foregroundMark x1="79310" y1="59169" x2="79310" y2="59169"/>
                          <a14:foregroundMark x1="84085" y1="57163" x2="84085" y2="57163"/>
                          <a14:foregroundMark x1="80106" y1="37393" x2="80106" y2="37393"/>
                          <a14:foregroundMark x1="73475" y1="42980" x2="73475" y2="42980"/>
                          <a14:foregroundMark x1="32626" y1="65043" x2="32626" y2="65043"/>
                          <a14:foregroundMark x1="11671" y1="33954" x2="11671" y2="33954"/>
                          <a14:foregroundMark x1="28382" y1="42120" x2="28382" y2="42120"/>
                          <a14:foregroundMark x1="50663" y1="39685" x2="50663" y2="39685"/>
                          <a14:foregroundMark x1="50928" y1="35100" x2="50928" y2="35100"/>
                          <a14:foregroundMark x1="40584" y1="40688" x2="40584" y2="40688"/>
                          <a14:foregroundMark x1="50133" y1="32808" x2="50133" y2="32808"/>
                          <a14:foregroundMark x1="42175" y1="37106" x2="42175" y2="37106"/>
                          <a14:foregroundMark x1="46154" y1="41261" x2="46154" y2="41261"/>
                          <a14:foregroundMark x1="47215" y1="46275" x2="47215" y2="46275"/>
                          <a14:foregroundMark x1="42175" y1="46848" x2="42175" y2="46848"/>
                          <a14:foregroundMark x1="35544" y1="47851" x2="35544" y2="47851"/>
                          <a14:foregroundMark x1="32095" y1="48281" x2="32095" y2="48281"/>
                          <a14:foregroundMark x1="28647" y1="47135" x2="28647" y2="47135"/>
                          <a14:foregroundMark x1="22016" y1="52292" x2="22016" y2="52292"/>
                          <a14:foregroundMark x1="58090" y1="37536" x2="58090" y2="37536"/>
                          <a14:foregroundMark x1="49337" y1="43410" x2="49337" y2="43410"/>
                          <a14:foregroundMark x1="56233" y1="48567" x2="56233" y2="48567"/>
                          <a14:foregroundMark x1="63660" y1="65759" x2="63660" y2="65759"/>
                          <a14:foregroundMark x1="44297" y1="28653" x2="44297" y2="28653"/>
                          <a14:foregroundMark x1="73740" y1="96132" x2="73740" y2="96132"/>
                          <a14:foregroundMark x1="65252" y1="95702" x2="65252" y2="95702"/>
                          <a14:foregroundMark x1="65517" y1="51719" x2="65517" y2="51719"/>
                          <a14:foregroundMark x1="32361" y1="95129" x2="32361" y2="95129"/>
                          <a14:foregroundMark x1="20955" y1="39828" x2="20955" y2="39828"/>
                          <a14:foregroundMark x1="8488" y1="92980" x2="8488" y2="92980"/>
                          <a14:foregroundMark x1="5305" y1="91691" x2="5305" y2="91691"/>
                          <a14:foregroundMark x1="21220" y1="89685" x2="21220" y2="89685"/>
                          <a14:foregroundMark x1="27851" y1="89255" x2="27851" y2="89255"/>
                          <a14:foregroundMark x1="42175" y1="90974" x2="42175" y2="90974"/>
                          <a14:foregroundMark x1="78515" y1="92693" x2="78515" y2="92693"/>
                          <a14:foregroundMark x1="60477" y1="91547" x2="60477" y2="91547"/>
                          <a14:foregroundMark x1="58886" y1="91547" x2="58886" y2="91547"/>
                          <a14:foregroundMark x1="60477" y1="50573" x2="60477" y2="50573"/>
                          <a14:foregroundMark x1="95756" y1="90544" x2="95756" y2="90544"/>
                          <a14:foregroundMark x1="67109" y1="49857" x2="67109" y2="49857"/>
                          <a14:foregroundMark x1="95756" y1="94842" x2="95756" y2="94842"/>
                          <a14:foregroundMark x1="84085" y1="89828" x2="84085" y2="89828"/>
                          <a14:foregroundMark x1="92042" y1="89685" x2="92042" y2="89685"/>
                          <a14:foregroundMark x1="78249" y1="96848" x2="78249" y2="96848"/>
                          <a14:foregroundMark x1="77188" y1="98567" x2="77188" y2="98567"/>
                          <a14:foregroundMark x1="68700" y1="98281" x2="68700" y2="98281"/>
                          <a14:foregroundMark x1="14589" y1="46562" x2="14589" y2="46562"/>
                          <a14:foregroundMark x1="21220" y1="96991" x2="21220" y2="96991"/>
                          <a14:foregroundMark x1="23077" y1="99284" x2="23077" y2="99284"/>
                          <a14:foregroundMark x1="55172" y1="52006" x2="55172" y2="52006"/>
                          <a14:foregroundMark x1="40053" y1="97851" x2="40053" y2="97851"/>
                          <a14:foregroundMark x1="42706" y1="94986" x2="42706" y2="94986"/>
                          <a14:foregroundMark x1="44828" y1="94986" x2="44828" y2="94986"/>
                          <a14:foregroundMark x1="49072" y1="94986" x2="49072" y2="94986"/>
                          <a14:foregroundMark x1="52785" y1="94413" x2="52785" y2="94413"/>
                          <a14:foregroundMark x1="69496" y1="92550" x2="69496" y2="92550"/>
                          <a14:foregroundMark x1="5836" y1="89398" x2="5836" y2="89398"/>
                          <a14:foregroundMark x1="21751" y1="93266" x2="21751" y2="93266"/>
                          <a14:foregroundMark x1="39788" y1="29370" x2="39788" y2="29370"/>
                          <a14:foregroundMark x1="33952" y1="92407" x2="33952" y2="92407"/>
                          <a14:foregroundMark x1="36870" y1="92120" x2="36870" y2="92120"/>
                          <a14:foregroundMark x1="30769" y1="91547" x2="30769" y2="91547"/>
                          <a14:foregroundMark x1="51459" y1="90974" x2="51459" y2="90974"/>
                          <a14:foregroundMark x1="65782" y1="92264" x2="65782" y2="92264"/>
                          <a14:foregroundMark x1="58355" y1="89685" x2="58355" y2="89685"/>
                          <a14:foregroundMark x1="69761" y1="91547" x2="69761" y2="91547"/>
                          <a14:foregroundMark x1="28743" y1="11864" x2="28743" y2="11864"/>
                          <a14:foregroundMark x1="34731" y1="7458" x2="34731" y2="7458"/>
                          <a14:foregroundMark x1="65868" y1="14915" x2="65868" y2="14915"/>
                          <a14:foregroundMark x1="44910" y1="15593" x2="44910" y2="15593"/>
                          <a14:foregroundMark x1="49701" y1="6780" x2="49701" y2="6780"/>
                          <a14:foregroundMark x1="59281" y1="5763" x2="59281" y2="5763"/>
                          <a14:foregroundMark x1="73054" y1="10847" x2="73054" y2="10847"/>
                          <a14:foregroundMark x1="76048" y1="6780" x2="76048" y2="6780"/>
                          <a14:foregroundMark x1="34132" y1="15593" x2="34132" y2="15593"/>
                          <a14:foregroundMark x1="22754" y1="7458" x2="22754" y2="7458"/>
                          <a14:foregroundMark x1="39521" y1="4746" x2="39521" y2="4746"/>
                          <a14:backgroundMark x1="88064" y1="9169" x2="88064" y2="9169"/>
                          <a14:backgroundMark x1="6631" y1="12034" x2="6631" y2="12034"/>
                          <a14:backgroundMark x1="31300" y1="86103" x2="31300" y2="86103"/>
                          <a14:backgroundMark x1="31737" y1="7458" x2="31737" y2="745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528"/>
            <a:stretch/>
          </p:blipFill>
          <p:spPr>
            <a:xfrm>
              <a:off x="252528" y="189944"/>
              <a:ext cx="696137" cy="1048931"/>
            </a:xfrm>
            <a:prstGeom prst="rect">
              <a:avLst/>
            </a:prstGeom>
          </p:spPr>
        </p:pic>
        <p:pic>
          <p:nvPicPr>
            <p:cNvPr id="23" name="Рисунок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6533" b="100000" l="0" r="99735">
                          <a14:foregroundMark x1="87533" y1="93553" x2="87533" y2="93553"/>
                          <a14:foregroundMark x1="74271" y1="92693" x2="74271" y2="92693"/>
                          <a14:foregroundMark x1="26790" y1="92550" x2="26790" y2="92550"/>
                          <a14:foregroundMark x1="17241" y1="91977" x2="17241" y2="919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132"/>
            <a:stretch/>
          </p:blipFill>
          <p:spPr>
            <a:xfrm>
              <a:off x="252528" y="1238875"/>
              <a:ext cx="698917" cy="183190"/>
            </a:xfrm>
            <a:prstGeom prst="rect">
              <a:avLst/>
            </a:prstGeom>
          </p:spPr>
        </p:pic>
      </p:grpSp>
      <p:sp>
        <p:nvSpPr>
          <p:cNvPr id="18" name="Нашивка 17"/>
          <p:cNvSpPr/>
          <p:nvPr/>
        </p:nvSpPr>
        <p:spPr>
          <a:xfrm rot="5400000">
            <a:off x="440927" y="5722520"/>
            <a:ext cx="668198" cy="467738"/>
          </a:xfrm>
          <a:prstGeom prst="chevron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Нашивка 4"/>
          <p:cNvSpPr/>
          <p:nvPr/>
        </p:nvSpPr>
        <p:spPr>
          <a:xfrm>
            <a:off x="541157" y="5895117"/>
            <a:ext cx="467738" cy="20046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1430" tIns="11430" rIns="11430" bIns="1143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b="1" dirty="0">
                <a:solidFill>
                  <a:schemeClr val="bg2">
                    <a:lumMod val="75000"/>
                  </a:schemeClr>
                </a:solidFill>
              </a:rPr>
              <a:t>4</a:t>
            </a:r>
            <a:endParaRPr lang="ru-RU" sz="1800" b="1" kern="12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200225" y="4489705"/>
            <a:ext cx="7272808" cy="9555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8890" rIns="8890" bIns="8890" numCol="1" spcCol="1270" anchor="ctr" anchorCtr="0">
            <a:noAutofit/>
          </a:bodyPr>
          <a:lstStyle/>
          <a:p>
            <a:r>
              <a:rPr lang="ru-RU" sz="1800" i="1" dirty="0" smtClean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Получатель субсидии обязуется в </a:t>
            </a:r>
            <a:r>
              <a:rPr lang="ru-RU" sz="1800" b="1" i="1" dirty="0" smtClean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срок до 31 декабря </a:t>
            </a:r>
            <a:r>
              <a:rPr lang="ru-RU" sz="1800" i="1" dirty="0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года</a:t>
            </a:r>
            <a:r>
              <a:rPr lang="ru-RU" sz="1800" i="1" dirty="0" smtClean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, в котором предоставлена субсидия, израсходовать средства субсидии</a:t>
            </a:r>
            <a:r>
              <a:rPr lang="ru-RU" sz="1800" dirty="0" smtClean="0"/>
              <a:t>  </a:t>
            </a:r>
            <a:endParaRPr lang="ru-RU" sz="1800" i="1" dirty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26" name="Rectangle 2"/>
          <p:cNvSpPr txBox="1">
            <a:spLocks noChangeArrowheads="1"/>
          </p:cNvSpPr>
          <p:nvPr/>
        </p:nvSpPr>
        <p:spPr>
          <a:xfrm>
            <a:off x="1129187" y="189944"/>
            <a:ext cx="6732498" cy="91124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ru-RU" sz="2400" b="1" dirty="0"/>
              <a:t>Субсидия начинающим предпринимателям - победителям конкурса «Томск. Первый шаг</a:t>
            </a:r>
            <a:r>
              <a:rPr lang="ru-RU" sz="2400" b="1" dirty="0" smtClean="0"/>
              <a:t>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81" y="4581128"/>
            <a:ext cx="56673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1200225" y="5517232"/>
            <a:ext cx="7272808" cy="11521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8890" rIns="8890" bIns="8890" numCol="1" spcCol="1270" anchor="ctr" anchorCtr="0">
            <a:noAutofit/>
          </a:bodyPr>
          <a:lstStyle/>
          <a:p>
            <a:r>
              <a:rPr lang="ru-RU" sz="1750" i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Предпринимательский  проект, заявляемый на конкурс</a:t>
            </a:r>
            <a:r>
              <a:rPr lang="ru-RU" sz="1750" i="1" dirty="0" smtClean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, должен </a:t>
            </a:r>
            <a:r>
              <a:rPr lang="ru-RU" sz="1750" i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быть  реализован по следующим видам экономической  деятельности согласно </a:t>
            </a:r>
            <a:r>
              <a:rPr lang="ru-RU" sz="1750" i="1" dirty="0" smtClean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ОКВЭД:</a:t>
            </a:r>
            <a:endParaRPr lang="ru-RU" sz="1750" i="1" dirty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31" name="Нашивка 4"/>
          <p:cNvSpPr/>
          <p:nvPr/>
        </p:nvSpPr>
        <p:spPr>
          <a:xfrm>
            <a:off x="558439" y="4867235"/>
            <a:ext cx="467738" cy="20046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1430" tIns="11430" rIns="11430" bIns="1143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b="1" dirty="0">
                <a:solidFill>
                  <a:schemeClr val="bg2">
                    <a:lumMod val="75000"/>
                  </a:schemeClr>
                </a:solidFill>
              </a:rPr>
              <a:t>3</a:t>
            </a:r>
            <a:endParaRPr lang="ru-RU" sz="1800" b="1" kern="12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66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21994-DCDE-47A5-B774-D271C787783A}" type="slidenum">
              <a:rPr lang="en-US" altLang="ru-RU" smtClean="0">
                <a:solidFill>
                  <a:schemeClr val="bg2"/>
                </a:solidFill>
              </a:rPr>
              <a:pPr/>
              <a:t>5</a:t>
            </a:fld>
            <a:endParaRPr lang="en-US" altLang="ru-RU" dirty="0">
              <a:solidFill>
                <a:schemeClr val="bg2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2908501"/>
              </p:ext>
            </p:extLst>
          </p:nvPr>
        </p:nvGraphicFramePr>
        <p:xfrm>
          <a:off x="602449" y="1484784"/>
          <a:ext cx="7929991" cy="500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3247"/>
                <a:gridCol w="6696744"/>
              </a:tblGrid>
              <a:tr h="24936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 A 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Сельское, лесное хозяйство, охота, рыболовство и рыбоводство</a:t>
                      </a:r>
                      <a:endParaRPr lang="ru-RU" sz="1400" b="0" i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243135"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 B</a:t>
                      </a:r>
                      <a:endParaRPr lang="ru-RU" sz="12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Добыча полезных ископаемых</a:t>
                      </a:r>
                      <a:endParaRPr lang="ru-RU" sz="1400" b="0" i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24313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 С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Обрабатывающие производства (за исключением подкласса 25.4 класса 25)</a:t>
                      </a:r>
                      <a:endParaRPr lang="ru-RU" sz="1400" b="0" i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24313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 </a:t>
                      </a:r>
                      <a:r>
                        <a:rPr lang="en-US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электрической энергией, газом и паром; кондиционирование воздуха</a:t>
                      </a:r>
                      <a:endParaRPr lang="ru-RU" sz="1400" b="0" i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4462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 </a:t>
                      </a:r>
                      <a:r>
                        <a:rPr lang="en-US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Водоснабжение; водоотведение, организация сбора и утилизации отходов, деятельность по ликвидации загрязнений</a:t>
                      </a:r>
                      <a:endParaRPr lang="ru-RU" sz="1400" b="0" i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24313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 </a:t>
                      </a:r>
                      <a:r>
                        <a:rPr lang="en-US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Строительство</a:t>
                      </a:r>
                      <a:endParaRPr lang="ru-RU" sz="1400" b="0" i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4462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класс 45 РАЗДЕЛА G</a:t>
                      </a:r>
                      <a:endParaRPr lang="ru-RU" sz="12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ru-RU" sz="1400" b="0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Торговля оптовая и розничная; ремонт автотранспортных средств и мотоциклов</a:t>
                      </a:r>
                      <a:endParaRPr lang="ru-RU" sz="1400" b="0" i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24313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 H</a:t>
                      </a:r>
                      <a:endParaRPr lang="ru-RU" sz="12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Транспортировка и хранение</a:t>
                      </a:r>
                      <a:endParaRPr lang="ru-RU" sz="1400" b="0" i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243135"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 I</a:t>
                      </a:r>
                      <a:endParaRPr lang="ru-RU" sz="12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Деятельность гостиниц и предприятий общественного питания</a:t>
                      </a:r>
                      <a:endParaRPr lang="ru-RU" sz="1400" b="0" i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243135"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 J</a:t>
                      </a:r>
                      <a:endParaRPr lang="ru-RU" sz="12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Деятельность в области информации и связи</a:t>
                      </a:r>
                      <a:endParaRPr lang="ru-RU" sz="1400" b="0" i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446280"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классы </a:t>
                      </a: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71,72,74,  </a:t>
                      </a:r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75 РАЗДЕЛА M</a:t>
                      </a:r>
                      <a:endParaRPr lang="ru-RU" sz="12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Деятельность профессиональная, научная и техническая</a:t>
                      </a:r>
                      <a:endParaRPr lang="ru-RU" sz="1400" b="0" i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243135"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класс 79 РАЗДЕЛА </a:t>
                      </a:r>
                      <a:r>
                        <a:rPr lang="en-US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</a:t>
                      </a:r>
                      <a:endParaRPr lang="ru-RU" sz="12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Деятельность туристических агентств и прочих организаций, предоставляющих услуги в сфере туризма (только в отношении внутреннего туризма)</a:t>
                      </a:r>
                      <a:endParaRPr lang="ru-RU" sz="1400" b="0" i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243135">
                <a:tc>
                  <a:txBody>
                    <a:bodyPr/>
                    <a:lstStyle/>
                    <a:p>
                      <a:pPr algn="ctr"/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 P</a:t>
                      </a:r>
                      <a:endParaRPr lang="ru-RU" sz="12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400" b="0" i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243135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 Q</a:t>
                      </a:r>
                      <a:endParaRPr lang="ru-RU" sz="12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Деятельность в области здравоохранения и социальных услуг</a:t>
                      </a:r>
                      <a:endParaRPr lang="ru-RU" sz="1400" b="0" i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243135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 R</a:t>
                      </a:r>
                      <a:endParaRPr lang="ru-RU" sz="12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Деятельность в области культуры, спорта, организации досуга и развлечений</a:t>
                      </a:r>
                      <a:endParaRPr lang="ru-RU" sz="1400" b="0" i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  <a:tr h="446280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ru-RU" sz="1200" b="1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классы 95 и 96 РАЗДЕЛА S</a:t>
                      </a:r>
                      <a:endParaRPr lang="ru-RU" sz="12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kern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Предоставление прочих видов услуг</a:t>
                      </a:r>
                      <a:endParaRPr lang="ru-RU" sz="1400" b="0" i="0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18000" marT="18000" marB="18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alpha val="91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701675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861368" y="299195"/>
            <a:ext cx="6948274" cy="102160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 fontAlgn="auto">
              <a:spcAft>
                <a:spcPts val="0"/>
              </a:spcAft>
            </a:pPr>
            <a:r>
              <a:rPr lang="ru-RU" sz="2000" b="1" dirty="0" smtClean="0">
                <a:solidFill>
                  <a:srgbClr val="EBEBEB"/>
                </a:solidFill>
              </a:rPr>
              <a:t>К участию в </a:t>
            </a:r>
            <a:r>
              <a:rPr lang="ru-RU" sz="2000" b="1" dirty="0">
                <a:solidFill>
                  <a:srgbClr val="EBEBEB"/>
                </a:solidFill>
              </a:rPr>
              <a:t>конкурсе «Томск. Первый шаг» допускаются </a:t>
            </a:r>
            <a:r>
              <a:rPr lang="ru-RU" sz="2000" b="1" dirty="0" smtClean="0">
                <a:solidFill>
                  <a:srgbClr val="EBEBEB"/>
                </a:solidFill>
              </a:rPr>
              <a:t>проекты по следующим</a:t>
            </a:r>
            <a:r>
              <a:rPr lang="ru-RU" sz="2000" b="1" dirty="0">
                <a:solidFill>
                  <a:srgbClr val="EBEBEB"/>
                </a:solidFill>
              </a:rPr>
              <a:t/>
            </a:r>
            <a:br>
              <a:rPr lang="ru-RU" sz="2000" b="1" dirty="0">
                <a:solidFill>
                  <a:srgbClr val="EBEBEB"/>
                </a:solidFill>
              </a:rPr>
            </a:br>
            <a:r>
              <a:rPr lang="ru-RU" sz="2000" b="1" dirty="0" smtClean="0">
                <a:solidFill>
                  <a:srgbClr val="EBEBEB"/>
                </a:solidFill>
              </a:rPr>
              <a:t>видам </a:t>
            </a:r>
            <a:r>
              <a:rPr lang="ru-RU" sz="2000" b="1" dirty="0">
                <a:solidFill>
                  <a:srgbClr val="EBEBEB"/>
                </a:solidFill>
              </a:rPr>
              <a:t>экономической деятельности (</a:t>
            </a:r>
            <a:r>
              <a:rPr lang="ru-RU" sz="2000" b="1" dirty="0" smtClean="0">
                <a:solidFill>
                  <a:srgbClr val="EBEBEB"/>
                </a:solidFill>
              </a:rPr>
              <a:t>ОКВЭД</a:t>
            </a:r>
            <a:r>
              <a:rPr lang="ru-RU" sz="2000" b="1" dirty="0" smtClean="0">
                <a:solidFill>
                  <a:srgbClr val="EBEBEB"/>
                </a:solidFill>
              </a:rPr>
              <a:t>)</a:t>
            </a:r>
            <a:r>
              <a:rPr lang="ru-RU" sz="2000" b="1" dirty="0">
                <a:solidFill>
                  <a:srgbClr val="EBEBEB"/>
                </a:solidFill>
              </a:rPr>
              <a:t/>
            </a:r>
            <a:br>
              <a:rPr lang="ru-RU" sz="2000" b="1" dirty="0">
                <a:solidFill>
                  <a:srgbClr val="EBEBEB"/>
                </a:solidFill>
              </a:rPr>
            </a:br>
            <a:endParaRPr lang="ru-RU" sz="2000" b="1" dirty="0">
              <a:solidFill>
                <a:srgbClr val="EBEBE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471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21994-DCDE-47A5-B774-D271C787783A}" type="slidenum">
              <a:rPr lang="en-US" altLang="ru-RU" smtClean="0">
                <a:solidFill>
                  <a:srgbClr val="0E5580"/>
                </a:solidFill>
              </a:rPr>
              <a:pPr/>
              <a:t>6</a:t>
            </a:fld>
            <a:endParaRPr lang="en-US" altLang="ru-RU" dirty="0">
              <a:solidFill>
                <a:srgbClr val="0E5580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043360" y="115715"/>
            <a:ext cx="6732498" cy="1388119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ru-RU" sz="1600" b="1" dirty="0" smtClean="0">
                <a:solidFill>
                  <a:srgbClr val="EBEBEB"/>
                </a:solidFill>
              </a:rPr>
              <a:t/>
            </a:r>
            <a:br>
              <a:rPr lang="ru-RU" sz="1600" b="1" dirty="0" smtClean="0">
                <a:solidFill>
                  <a:srgbClr val="EBEBEB"/>
                </a:solidFill>
              </a:rPr>
            </a:br>
            <a: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  <a:t/>
            </a:r>
            <a:b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</a:br>
            <a:endParaRPr lang="ru-RU" sz="1600" b="1" dirty="0">
              <a:solidFill>
                <a:srgbClr val="FF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043360" y="301998"/>
            <a:ext cx="6732498" cy="812056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ru-RU" sz="2400" b="1" dirty="0" smtClean="0">
                <a:solidFill>
                  <a:srgbClr val="EBEBEB"/>
                </a:solidFill>
              </a:rPr>
              <a:t>Субсидии в целях продвижения товаров, </a:t>
            </a:r>
            <a:br>
              <a:rPr lang="ru-RU" sz="2400" b="1" dirty="0" smtClean="0">
                <a:solidFill>
                  <a:srgbClr val="EBEBEB"/>
                </a:solidFill>
              </a:rPr>
            </a:br>
            <a:r>
              <a:rPr lang="ru-RU" sz="2400" b="1" dirty="0" smtClean="0">
                <a:solidFill>
                  <a:srgbClr val="EBEBEB"/>
                </a:solidFill>
              </a:rPr>
              <a:t>работ, </a:t>
            </a:r>
            <a:r>
              <a:rPr lang="ru-RU" sz="2400" b="1" dirty="0">
                <a:solidFill>
                  <a:srgbClr val="EBEBEB"/>
                </a:solidFill>
              </a:rPr>
              <a:t>у</a:t>
            </a:r>
            <a:r>
              <a:rPr lang="ru-RU" sz="2400" b="1" dirty="0" smtClean="0">
                <a:solidFill>
                  <a:srgbClr val="EBEBEB"/>
                </a:solidFill>
              </a:rPr>
              <a:t>слуг на внешний рынок</a:t>
            </a:r>
            <a:br>
              <a:rPr lang="ru-RU" sz="2400" b="1" dirty="0" smtClean="0">
                <a:solidFill>
                  <a:srgbClr val="EBEBEB"/>
                </a:solidFill>
              </a:rPr>
            </a:br>
            <a: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  <a:t/>
            </a:r>
            <a:b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</a:br>
            <a:endParaRPr lang="ru-RU" sz="1600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61373" y="3387300"/>
            <a:ext cx="7599059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FF0000"/>
                </a:solidFill>
                <a:latin typeface="+mj-lt"/>
              </a:rPr>
              <a:t>не может превышать 80% затрат и 300 тыс. руб. </a:t>
            </a:r>
            <a:r>
              <a:rPr lang="ru-RU" sz="1600" dirty="0">
                <a:solidFill>
                  <a:srgbClr val="0E5580">
                    <a:lumMod val="75000"/>
                  </a:srgbClr>
                </a:solidFill>
                <a:latin typeface="+mj-lt"/>
              </a:rPr>
              <a:t>в год одному субъекту малого и среднего 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предпринимательства</a:t>
            </a:r>
            <a:endParaRPr lang="ru-RU" sz="1600" dirty="0">
              <a:solidFill>
                <a:srgbClr val="0E5580">
                  <a:lumMod val="75000"/>
                </a:srgbClr>
              </a:solidFill>
              <a:latin typeface="+mj-lt"/>
            </a:endParaRPr>
          </a:p>
        </p:txBody>
      </p:sp>
      <p:grpSp>
        <p:nvGrpSpPr>
          <p:cNvPr id="35" name="Группа 34"/>
          <p:cNvGrpSpPr/>
          <p:nvPr/>
        </p:nvGrpSpPr>
        <p:grpSpPr>
          <a:xfrm>
            <a:off x="252528" y="189944"/>
            <a:ext cx="698917" cy="1232121"/>
            <a:chOff x="252528" y="189944"/>
            <a:chExt cx="698917" cy="1232121"/>
          </a:xfrm>
        </p:grpSpPr>
        <p:pic>
          <p:nvPicPr>
            <p:cNvPr id="36" name="Рисунок 3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42706" y1="10745" x2="42706" y2="10745"/>
                          <a14:foregroundMark x1="61538" y1="12178" x2="61538" y2="12178"/>
                          <a14:foregroundMark x1="66313" y1="6877" x2="66313" y2="6877"/>
                          <a14:foregroundMark x1="63926" y1="54871" x2="63926" y2="54871"/>
                          <a14:foregroundMark x1="53050" y1="45415" x2="53050" y2="45415"/>
                          <a14:foregroundMark x1="47215" y1="42407" x2="47215" y2="42407"/>
                          <a14:foregroundMark x1="40053" y1="46991" x2="40053" y2="46991"/>
                          <a14:foregroundMark x1="30239" y1="43266" x2="30239" y2="43266"/>
                          <a14:foregroundMark x1="61804" y1="74785" x2="61804" y2="74785"/>
                          <a14:foregroundMark x1="69496" y1="69771" x2="69496" y2="69771"/>
                          <a14:foregroundMark x1="71618" y1="68625" x2="71618" y2="68625"/>
                          <a14:foregroundMark x1="71883" y1="58739" x2="71883" y2="58739"/>
                          <a14:foregroundMark x1="71883" y1="58739" x2="71883" y2="58739"/>
                          <a14:foregroundMark x1="66578" y1="57020" x2="66578" y2="57020"/>
                          <a14:foregroundMark x1="66578" y1="59599" x2="66578" y2="59599"/>
                          <a14:foregroundMark x1="72149" y1="62894" x2="72149" y2="62894"/>
                          <a14:foregroundMark x1="72679" y1="66189" x2="72679" y2="66189"/>
                          <a14:foregroundMark x1="81432" y1="63324" x2="81432" y2="63324"/>
                          <a14:foregroundMark x1="81963" y1="59885" x2="81963" y2="59885"/>
                          <a14:foregroundMark x1="83820" y1="61891" x2="83820" y2="61891"/>
                          <a14:foregroundMark x1="79310" y1="59169" x2="79310" y2="59169"/>
                          <a14:foregroundMark x1="84085" y1="57163" x2="84085" y2="57163"/>
                          <a14:foregroundMark x1="80106" y1="37393" x2="80106" y2="37393"/>
                          <a14:foregroundMark x1="73475" y1="42980" x2="73475" y2="42980"/>
                          <a14:foregroundMark x1="32626" y1="65043" x2="32626" y2="65043"/>
                          <a14:foregroundMark x1="11671" y1="33954" x2="11671" y2="33954"/>
                          <a14:foregroundMark x1="28382" y1="42120" x2="28382" y2="42120"/>
                          <a14:foregroundMark x1="50663" y1="39685" x2="50663" y2="39685"/>
                          <a14:foregroundMark x1="50928" y1="35100" x2="50928" y2="35100"/>
                          <a14:foregroundMark x1="40584" y1="40688" x2="40584" y2="40688"/>
                          <a14:foregroundMark x1="50133" y1="32808" x2="50133" y2="32808"/>
                          <a14:foregroundMark x1="42175" y1="37106" x2="42175" y2="37106"/>
                          <a14:foregroundMark x1="46154" y1="41261" x2="46154" y2="41261"/>
                          <a14:foregroundMark x1="47215" y1="46275" x2="47215" y2="46275"/>
                          <a14:foregroundMark x1="42175" y1="46848" x2="42175" y2="46848"/>
                          <a14:foregroundMark x1="35544" y1="47851" x2="35544" y2="47851"/>
                          <a14:foregroundMark x1="32095" y1="48281" x2="32095" y2="48281"/>
                          <a14:foregroundMark x1="28647" y1="47135" x2="28647" y2="47135"/>
                          <a14:foregroundMark x1="22016" y1="52292" x2="22016" y2="52292"/>
                          <a14:foregroundMark x1="58090" y1="37536" x2="58090" y2="37536"/>
                          <a14:foregroundMark x1="49337" y1="43410" x2="49337" y2="43410"/>
                          <a14:foregroundMark x1="56233" y1="48567" x2="56233" y2="48567"/>
                          <a14:foregroundMark x1="63660" y1="65759" x2="63660" y2="65759"/>
                          <a14:foregroundMark x1="44297" y1="28653" x2="44297" y2="28653"/>
                          <a14:foregroundMark x1="73740" y1="96132" x2="73740" y2="96132"/>
                          <a14:foregroundMark x1="65252" y1="95702" x2="65252" y2="95702"/>
                          <a14:foregroundMark x1="65517" y1="51719" x2="65517" y2="51719"/>
                          <a14:foregroundMark x1="32361" y1="95129" x2="32361" y2="95129"/>
                          <a14:foregroundMark x1="20955" y1="39828" x2="20955" y2="39828"/>
                          <a14:foregroundMark x1="8488" y1="92980" x2="8488" y2="92980"/>
                          <a14:foregroundMark x1="5305" y1="91691" x2="5305" y2="91691"/>
                          <a14:foregroundMark x1="21220" y1="89685" x2="21220" y2="89685"/>
                          <a14:foregroundMark x1="27851" y1="89255" x2="27851" y2="89255"/>
                          <a14:foregroundMark x1="42175" y1="90974" x2="42175" y2="90974"/>
                          <a14:foregroundMark x1="78515" y1="92693" x2="78515" y2="92693"/>
                          <a14:foregroundMark x1="60477" y1="91547" x2="60477" y2="91547"/>
                          <a14:foregroundMark x1="58886" y1="91547" x2="58886" y2="91547"/>
                          <a14:foregroundMark x1="60477" y1="50573" x2="60477" y2="50573"/>
                          <a14:foregroundMark x1="95756" y1="90544" x2="95756" y2="90544"/>
                          <a14:foregroundMark x1="67109" y1="49857" x2="67109" y2="49857"/>
                          <a14:foregroundMark x1="95756" y1="94842" x2="95756" y2="94842"/>
                          <a14:foregroundMark x1="84085" y1="89828" x2="84085" y2="89828"/>
                          <a14:foregroundMark x1="92042" y1="89685" x2="92042" y2="89685"/>
                          <a14:foregroundMark x1="78249" y1="96848" x2="78249" y2="96848"/>
                          <a14:foregroundMark x1="77188" y1="98567" x2="77188" y2="98567"/>
                          <a14:foregroundMark x1="68700" y1="98281" x2="68700" y2="98281"/>
                          <a14:foregroundMark x1="14589" y1="46562" x2="14589" y2="46562"/>
                          <a14:foregroundMark x1="21220" y1="96991" x2="21220" y2="96991"/>
                          <a14:foregroundMark x1="23077" y1="99284" x2="23077" y2="99284"/>
                          <a14:foregroundMark x1="55172" y1="52006" x2="55172" y2="52006"/>
                          <a14:foregroundMark x1="40053" y1="97851" x2="40053" y2="97851"/>
                          <a14:foregroundMark x1="42706" y1="94986" x2="42706" y2="94986"/>
                          <a14:foregroundMark x1="44828" y1="94986" x2="44828" y2="94986"/>
                          <a14:foregroundMark x1="49072" y1="94986" x2="49072" y2="94986"/>
                          <a14:foregroundMark x1="52785" y1="94413" x2="52785" y2="94413"/>
                          <a14:foregroundMark x1="69496" y1="92550" x2="69496" y2="92550"/>
                          <a14:foregroundMark x1="5836" y1="89398" x2="5836" y2="89398"/>
                          <a14:foregroundMark x1="21751" y1="93266" x2="21751" y2="93266"/>
                          <a14:foregroundMark x1="39788" y1="29370" x2="39788" y2="29370"/>
                          <a14:foregroundMark x1="33952" y1="92407" x2="33952" y2="92407"/>
                          <a14:foregroundMark x1="36870" y1="92120" x2="36870" y2="92120"/>
                          <a14:foregroundMark x1="30769" y1="91547" x2="30769" y2="91547"/>
                          <a14:foregroundMark x1="51459" y1="90974" x2="51459" y2="90974"/>
                          <a14:foregroundMark x1="65782" y1="92264" x2="65782" y2="92264"/>
                          <a14:foregroundMark x1="58355" y1="89685" x2="58355" y2="89685"/>
                          <a14:foregroundMark x1="69761" y1="91547" x2="69761" y2="91547"/>
                          <a14:foregroundMark x1="28743" y1="11864" x2="28743" y2="11864"/>
                          <a14:foregroundMark x1="34731" y1="7458" x2="34731" y2="7458"/>
                          <a14:foregroundMark x1="65868" y1="14915" x2="65868" y2="14915"/>
                          <a14:foregroundMark x1="44910" y1="15593" x2="44910" y2="15593"/>
                          <a14:foregroundMark x1="49701" y1="6780" x2="49701" y2="6780"/>
                          <a14:foregroundMark x1="59281" y1="5763" x2="59281" y2="5763"/>
                          <a14:foregroundMark x1="73054" y1="10847" x2="73054" y2="10847"/>
                          <a14:foregroundMark x1="76048" y1="6780" x2="76048" y2="6780"/>
                          <a14:foregroundMark x1="34132" y1="15593" x2="34132" y2="15593"/>
                          <a14:foregroundMark x1="22754" y1="7458" x2="22754" y2="7458"/>
                          <a14:foregroundMark x1="39521" y1="4746" x2="39521" y2="4746"/>
                          <a14:backgroundMark x1="88064" y1="9169" x2="88064" y2="9169"/>
                          <a14:backgroundMark x1="6631" y1="12034" x2="6631" y2="12034"/>
                          <a14:backgroundMark x1="31300" y1="86103" x2="31300" y2="86103"/>
                          <a14:backgroundMark x1="31737" y1="7458" x2="31737" y2="745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528"/>
            <a:stretch/>
          </p:blipFill>
          <p:spPr>
            <a:xfrm>
              <a:off x="252528" y="189944"/>
              <a:ext cx="696137" cy="1048931"/>
            </a:xfrm>
            <a:prstGeom prst="rect">
              <a:avLst/>
            </a:prstGeom>
          </p:spPr>
        </p:pic>
        <p:pic>
          <p:nvPicPr>
            <p:cNvPr id="37" name="Рисунок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6533" b="100000" l="0" r="99735">
                          <a14:foregroundMark x1="87533" y1="93553" x2="87533" y2="93553"/>
                          <a14:foregroundMark x1="74271" y1="92693" x2="74271" y2="92693"/>
                          <a14:foregroundMark x1="26790" y1="92550" x2="26790" y2="92550"/>
                          <a14:foregroundMark x1="17241" y1="91977" x2="17241" y2="919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132"/>
            <a:stretch/>
          </p:blipFill>
          <p:spPr>
            <a:xfrm>
              <a:off x="252528" y="1238875"/>
              <a:ext cx="698917" cy="183190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825695" y="2091156"/>
            <a:ext cx="7634737" cy="5355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lvl="1" defTabSz="622300">
              <a:lnSpc>
                <a:spcPct val="90000"/>
              </a:lnSpc>
              <a:spcAft>
                <a:spcPct val="15000"/>
              </a:spcAft>
            </a:pPr>
            <a:r>
              <a:rPr lang="ru-RU" sz="1600" b="1" dirty="0">
                <a:solidFill>
                  <a:srgbClr val="FF0000"/>
                </a:solidFill>
                <a:latin typeface="+mj-lt"/>
              </a:rPr>
              <a:t>не ранее 1 января </a:t>
            </a:r>
            <a:r>
              <a:rPr lang="ru-RU" sz="1600" dirty="0">
                <a:solidFill>
                  <a:srgbClr val="0E5580">
                    <a:lumMod val="75000"/>
                  </a:srgbClr>
                </a:solidFill>
                <a:latin typeface="+mj-lt"/>
              </a:rPr>
              <a:t>календарного года, предшествующего году объявления 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о </a:t>
            </a:r>
            <a:r>
              <a:rPr lang="ru-RU" sz="1600" dirty="0">
                <a:solidFill>
                  <a:srgbClr val="0E5580">
                    <a:lumMod val="75000"/>
                  </a:srgbClr>
                </a:solidFill>
                <a:latin typeface="+mj-lt"/>
              </a:rPr>
              <a:t>приеме заявок на предоставление 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субсидии</a:t>
            </a:r>
            <a:endParaRPr lang="ru-RU" sz="2000" dirty="0">
              <a:latin typeface="+mj-lt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899593" y="5076583"/>
            <a:ext cx="7560840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dirty="0">
                <a:solidFill>
                  <a:srgbClr val="0E5580">
                    <a:lumMod val="75000"/>
                  </a:srgbClr>
                </a:solidFill>
                <a:latin typeface="+mj-lt"/>
              </a:rPr>
              <a:t>в выставках, ярмарках, деловых миссиях, форумах, конференциях, семинарах, на которых осуществлялась презентация 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/>
            </a:r>
            <a:b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</a:b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товаров </a:t>
            </a:r>
            <a:r>
              <a:rPr lang="ru-RU" sz="1600" dirty="0">
                <a:solidFill>
                  <a:srgbClr val="0E5580">
                    <a:lumMod val="75000"/>
                  </a:srgbClr>
                </a:solidFill>
                <a:latin typeface="+mj-lt"/>
              </a:rPr>
              <a:t>(работ, услуг) 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заявителя</a:t>
            </a:r>
            <a:endParaRPr lang="ru-RU" sz="1600" dirty="0">
              <a:solidFill>
                <a:srgbClr val="0E5580">
                  <a:lumMod val="75000"/>
                </a:srgbClr>
              </a:solidFill>
              <a:latin typeface="+mj-lt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683926" y="4259412"/>
            <a:ext cx="6467661" cy="856080"/>
            <a:chOff x="-25518" y="45480"/>
            <a:chExt cx="5079780" cy="856080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-25518" y="45480"/>
              <a:ext cx="5079780" cy="85608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-8749" y="87270"/>
              <a:ext cx="5012472" cy="7725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2004" tIns="0" rIns="192004" bIns="0" numCol="1" spcCol="1270" anchor="ctr" anchorCtr="0">
              <a:noAutofit/>
            </a:bodyPr>
            <a:lstStyle/>
            <a:p>
              <a:pPr defTabSz="1333500">
                <a:lnSpc>
                  <a:spcPct val="90000"/>
                </a:lnSpc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0E5580">
                      <a:lumMod val="75000"/>
                    </a:srgbClr>
                  </a:solidFill>
                </a:rPr>
                <a:t>Субсидии предоставляются в целях возмещения затрат, связанных с участием </a:t>
              </a:r>
              <a:endParaRPr lang="ru-RU" sz="2000" b="1" dirty="0">
                <a:solidFill>
                  <a:srgbClr val="0E5580">
                    <a:lumMod val="75000"/>
                  </a:srgbClr>
                </a:solidFill>
              </a:endParaRPr>
            </a:p>
          </p:txBody>
        </p:sp>
      </p:grpSp>
      <p:sp>
        <p:nvSpPr>
          <p:cNvPr id="15" name="Скругленный прямоугольник 14"/>
          <p:cNvSpPr/>
          <p:nvPr/>
        </p:nvSpPr>
        <p:spPr>
          <a:xfrm>
            <a:off x="697027" y="2865023"/>
            <a:ext cx="6382551" cy="576064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28" name="Группа 27"/>
          <p:cNvGrpSpPr/>
          <p:nvPr/>
        </p:nvGrpSpPr>
        <p:grpSpPr>
          <a:xfrm>
            <a:off x="717357" y="1484784"/>
            <a:ext cx="6362222" cy="651071"/>
            <a:chOff x="-25518" y="45480"/>
            <a:chExt cx="5079780" cy="856080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-25518" y="45480"/>
              <a:ext cx="5079780" cy="85608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Скругленный прямоугольник 4"/>
            <p:cNvSpPr/>
            <p:nvPr/>
          </p:nvSpPr>
          <p:spPr>
            <a:xfrm>
              <a:off x="3489" y="89216"/>
              <a:ext cx="5012472" cy="7725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2004" tIns="0" rIns="192004" bIns="0" numCol="1" spcCol="1270" anchor="ctr" anchorCtr="0">
              <a:noAutofit/>
            </a:bodyPr>
            <a:lstStyle/>
            <a:p>
              <a:pPr defTabSz="1333500">
                <a:lnSpc>
                  <a:spcPct val="90000"/>
                </a:lnSpc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0E5580">
                      <a:lumMod val="75000"/>
                    </a:srgbClr>
                  </a:solidFill>
                </a:rPr>
                <a:t>Предоставление субсидии осуществляется в целях возмещения затрат, понесенных</a:t>
              </a:r>
              <a:endParaRPr lang="ru-RU" sz="2000" b="1" dirty="0">
                <a:solidFill>
                  <a:srgbClr val="0E5580">
                    <a:lumMod val="75000"/>
                  </a:srgbClr>
                </a:solidFill>
              </a:endParaRPr>
            </a:p>
          </p:txBody>
        </p:sp>
      </p:grpSp>
      <p:sp>
        <p:nvSpPr>
          <p:cNvPr id="17" name="Скругленный прямоугольник 4"/>
          <p:cNvSpPr/>
          <p:nvPr/>
        </p:nvSpPr>
        <p:spPr>
          <a:xfrm>
            <a:off x="683926" y="2849669"/>
            <a:ext cx="6347682" cy="59141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2004" tIns="0" rIns="192004" bIns="0" numCol="1" spcCol="1270" anchor="ctr" anchorCtr="0">
            <a:noAutofit/>
          </a:bodyPr>
          <a:lstStyle/>
          <a:p>
            <a:pPr defTabSz="1333500">
              <a:lnSpc>
                <a:spcPct val="90000"/>
              </a:lnSpc>
              <a:spcAft>
                <a:spcPct val="35000"/>
              </a:spcAft>
            </a:pPr>
            <a:r>
              <a:rPr lang="ru-RU" sz="2000" b="1" dirty="0" smtClean="0">
                <a:solidFill>
                  <a:srgbClr val="0E5580">
                    <a:lumMod val="75000"/>
                  </a:srgbClr>
                </a:solidFill>
              </a:rPr>
              <a:t>Сумма предоставляемой субсидии</a:t>
            </a:r>
            <a:endParaRPr lang="ru-RU" sz="2000" b="1" dirty="0">
              <a:solidFill>
                <a:srgbClr val="0E558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36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21994-DCDE-47A5-B774-D271C787783A}" type="slidenum">
              <a:rPr lang="en-US" altLang="ru-RU" smtClean="0">
                <a:solidFill>
                  <a:srgbClr val="0E5580"/>
                </a:solidFill>
              </a:rPr>
              <a:pPr/>
              <a:t>7</a:t>
            </a:fld>
            <a:endParaRPr lang="en-US" altLang="ru-RU" dirty="0">
              <a:solidFill>
                <a:srgbClr val="0E5580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043360" y="115715"/>
            <a:ext cx="6732498" cy="1388119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ru-RU" sz="1600" b="1" dirty="0" smtClean="0">
                <a:solidFill>
                  <a:srgbClr val="EBEBEB"/>
                </a:solidFill>
              </a:rPr>
              <a:t/>
            </a:r>
            <a:br>
              <a:rPr lang="ru-RU" sz="1600" b="1" dirty="0" smtClean="0">
                <a:solidFill>
                  <a:srgbClr val="EBEBEB"/>
                </a:solidFill>
              </a:rPr>
            </a:br>
            <a: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  <a:t/>
            </a:r>
            <a:b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</a:br>
            <a:endParaRPr lang="ru-RU" sz="1600" b="1" dirty="0">
              <a:solidFill>
                <a:srgbClr val="FF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977509" y="186586"/>
            <a:ext cx="6732498" cy="812056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ru-RU" sz="2400" b="1" dirty="0">
                <a:solidFill>
                  <a:srgbClr val="EBEBEB"/>
                </a:solidFill>
              </a:rPr>
              <a:t>Субсидия в целях возмещения части затрат, связанных с оформлением товарного знака</a:t>
            </a:r>
            <a:r>
              <a:rPr lang="ru-RU" sz="2400" b="1" dirty="0" smtClean="0">
                <a:solidFill>
                  <a:srgbClr val="EBEBEB"/>
                </a:solidFill>
              </a:rPr>
              <a:t/>
            </a:r>
            <a:br>
              <a:rPr lang="ru-RU" sz="2400" b="1" dirty="0" smtClean="0">
                <a:solidFill>
                  <a:srgbClr val="EBEBEB"/>
                </a:solidFill>
              </a:rPr>
            </a:br>
            <a:r>
              <a:rPr lang="ru-RU" sz="2400" b="1" i="1" dirty="0" smtClean="0">
                <a:solidFill>
                  <a:srgbClr val="003300"/>
                </a:solidFill>
                <a:latin typeface="Arial" pitchFamily="34" charset="0"/>
              </a:rPr>
              <a:t/>
            </a:r>
            <a:br>
              <a:rPr lang="ru-RU" sz="2400" b="1" i="1" dirty="0" smtClean="0">
                <a:solidFill>
                  <a:srgbClr val="003300"/>
                </a:solidFill>
                <a:latin typeface="Arial" pitchFamily="34" charset="0"/>
              </a:rPr>
            </a:b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87028" y="3064481"/>
            <a:ext cx="7632848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FF0000"/>
                </a:solidFill>
                <a:latin typeface="+mj-lt"/>
              </a:rPr>
              <a:t>не может превышать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</a:rPr>
              <a:t>90% </a:t>
            </a:r>
            <a:r>
              <a:rPr lang="ru-RU" sz="1600" b="1" dirty="0">
                <a:solidFill>
                  <a:srgbClr val="FF0000"/>
                </a:solidFill>
                <a:latin typeface="+mj-lt"/>
              </a:rPr>
              <a:t>затрат и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</a:rPr>
              <a:t>150 </a:t>
            </a:r>
            <a:r>
              <a:rPr lang="ru-RU" sz="1600" b="1" dirty="0">
                <a:solidFill>
                  <a:srgbClr val="FF0000"/>
                </a:solidFill>
                <a:latin typeface="+mj-lt"/>
              </a:rPr>
              <a:t>тыс. руб. </a:t>
            </a:r>
            <a:r>
              <a:rPr lang="ru-RU" sz="1600" dirty="0">
                <a:solidFill>
                  <a:srgbClr val="0E5580">
                    <a:lumMod val="75000"/>
                  </a:srgbClr>
                </a:solidFill>
                <a:latin typeface="+mj-lt"/>
              </a:rPr>
              <a:t>в год одному субъекту малого и среднего 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предпринимательства</a:t>
            </a:r>
            <a:endParaRPr lang="ru-RU" sz="1600" dirty="0">
              <a:solidFill>
                <a:srgbClr val="0E5580">
                  <a:lumMod val="75000"/>
                </a:srgbClr>
              </a:solidFill>
              <a:latin typeface="+mj-lt"/>
            </a:endParaRPr>
          </a:p>
        </p:txBody>
      </p:sp>
      <p:grpSp>
        <p:nvGrpSpPr>
          <p:cNvPr id="35" name="Группа 34"/>
          <p:cNvGrpSpPr/>
          <p:nvPr/>
        </p:nvGrpSpPr>
        <p:grpSpPr>
          <a:xfrm>
            <a:off x="252528" y="189944"/>
            <a:ext cx="698917" cy="1232121"/>
            <a:chOff x="252528" y="189944"/>
            <a:chExt cx="698917" cy="1232121"/>
          </a:xfrm>
        </p:grpSpPr>
        <p:pic>
          <p:nvPicPr>
            <p:cNvPr id="36" name="Рисунок 3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42706" y1="10745" x2="42706" y2="10745"/>
                          <a14:foregroundMark x1="61538" y1="12178" x2="61538" y2="12178"/>
                          <a14:foregroundMark x1="66313" y1="6877" x2="66313" y2="6877"/>
                          <a14:foregroundMark x1="63926" y1="54871" x2="63926" y2="54871"/>
                          <a14:foregroundMark x1="53050" y1="45415" x2="53050" y2="45415"/>
                          <a14:foregroundMark x1="47215" y1="42407" x2="47215" y2="42407"/>
                          <a14:foregroundMark x1="40053" y1="46991" x2="40053" y2="46991"/>
                          <a14:foregroundMark x1="30239" y1="43266" x2="30239" y2="43266"/>
                          <a14:foregroundMark x1="61804" y1="74785" x2="61804" y2="74785"/>
                          <a14:foregroundMark x1="69496" y1="69771" x2="69496" y2="69771"/>
                          <a14:foregroundMark x1="71618" y1="68625" x2="71618" y2="68625"/>
                          <a14:foregroundMark x1="71883" y1="58739" x2="71883" y2="58739"/>
                          <a14:foregroundMark x1="71883" y1="58739" x2="71883" y2="58739"/>
                          <a14:foregroundMark x1="66578" y1="57020" x2="66578" y2="57020"/>
                          <a14:foregroundMark x1="66578" y1="59599" x2="66578" y2="59599"/>
                          <a14:foregroundMark x1="72149" y1="62894" x2="72149" y2="62894"/>
                          <a14:foregroundMark x1="72679" y1="66189" x2="72679" y2="66189"/>
                          <a14:foregroundMark x1="81432" y1="63324" x2="81432" y2="63324"/>
                          <a14:foregroundMark x1="81963" y1="59885" x2="81963" y2="59885"/>
                          <a14:foregroundMark x1="83820" y1="61891" x2="83820" y2="61891"/>
                          <a14:foregroundMark x1="79310" y1="59169" x2="79310" y2="59169"/>
                          <a14:foregroundMark x1="84085" y1="57163" x2="84085" y2="57163"/>
                          <a14:foregroundMark x1="80106" y1="37393" x2="80106" y2="37393"/>
                          <a14:foregroundMark x1="73475" y1="42980" x2="73475" y2="42980"/>
                          <a14:foregroundMark x1="32626" y1="65043" x2="32626" y2="65043"/>
                          <a14:foregroundMark x1="11671" y1="33954" x2="11671" y2="33954"/>
                          <a14:foregroundMark x1="28382" y1="42120" x2="28382" y2="42120"/>
                          <a14:foregroundMark x1="50663" y1="39685" x2="50663" y2="39685"/>
                          <a14:foregroundMark x1="50928" y1="35100" x2="50928" y2="35100"/>
                          <a14:foregroundMark x1="40584" y1="40688" x2="40584" y2="40688"/>
                          <a14:foregroundMark x1="50133" y1="32808" x2="50133" y2="32808"/>
                          <a14:foregroundMark x1="42175" y1="37106" x2="42175" y2="37106"/>
                          <a14:foregroundMark x1="46154" y1="41261" x2="46154" y2="41261"/>
                          <a14:foregroundMark x1="47215" y1="46275" x2="47215" y2="46275"/>
                          <a14:foregroundMark x1="42175" y1="46848" x2="42175" y2="46848"/>
                          <a14:foregroundMark x1="35544" y1="47851" x2="35544" y2="47851"/>
                          <a14:foregroundMark x1="32095" y1="48281" x2="32095" y2="48281"/>
                          <a14:foregroundMark x1="28647" y1="47135" x2="28647" y2="47135"/>
                          <a14:foregroundMark x1="22016" y1="52292" x2="22016" y2="52292"/>
                          <a14:foregroundMark x1="58090" y1="37536" x2="58090" y2="37536"/>
                          <a14:foregroundMark x1="49337" y1="43410" x2="49337" y2="43410"/>
                          <a14:foregroundMark x1="56233" y1="48567" x2="56233" y2="48567"/>
                          <a14:foregroundMark x1="63660" y1="65759" x2="63660" y2="65759"/>
                          <a14:foregroundMark x1="44297" y1="28653" x2="44297" y2="28653"/>
                          <a14:foregroundMark x1="73740" y1="96132" x2="73740" y2="96132"/>
                          <a14:foregroundMark x1="65252" y1="95702" x2="65252" y2="95702"/>
                          <a14:foregroundMark x1="65517" y1="51719" x2="65517" y2="51719"/>
                          <a14:foregroundMark x1="32361" y1="95129" x2="32361" y2="95129"/>
                          <a14:foregroundMark x1="20955" y1="39828" x2="20955" y2="39828"/>
                          <a14:foregroundMark x1="8488" y1="92980" x2="8488" y2="92980"/>
                          <a14:foregroundMark x1="5305" y1="91691" x2="5305" y2="91691"/>
                          <a14:foregroundMark x1="21220" y1="89685" x2="21220" y2="89685"/>
                          <a14:foregroundMark x1="27851" y1="89255" x2="27851" y2="89255"/>
                          <a14:foregroundMark x1="42175" y1="90974" x2="42175" y2="90974"/>
                          <a14:foregroundMark x1="78515" y1="92693" x2="78515" y2="92693"/>
                          <a14:foregroundMark x1="60477" y1="91547" x2="60477" y2="91547"/>
                          <a14:foregroundMark x1="58886" y1="91547" x2="58886" y2="91547"/>
                          <a14:foregroundMark x1="60477" y1="50573" x2="60477" y2="50573"/>
                          <a14:foregroundMark x1="95756" y1="90544" x2="95756" y2="90544"/>
                          <a14:foregroundMark x1="67109" y1="49857" x2="67109" y2="49857"/>
                          <a14:foregroundMark x1="95756" y1="94842" x2="95756" y2="94842"/>
                          <a14:foregroundMark x1="84085" y1="89828" x2="84085" y2="89828"/>
                          <a14:foregroundMark x1="92042" y1="89685" x2="92042" y2="89685"/>
                          <a14:foregroundMark x1="78249" y1="96848" x2="78249" y2="96848"/>
                          <a14:foregroundMark x1="77188" y1="98567" x2="77188" y2="98567"/>
                          <a14:foregroundMark x1="68700" y1="98281" x2="68700" y2="98281"/>
                          <a14:foregroundMark x1="14589" y1="46562" x2="14589" y2="46562"/>
                          <a14:foregroundMark x1="21220" y1="96991" x2="21220" y2="96991"/>
                          <a14:foregroundMark x1="23077" y1="99284" x2="23077" y2="99284"/>
                          <a14:foregroundMark x1="55172" y1="52006" x2="55172" y2="52006"/>
                          <a14:foregroundMark x1="40053" y1="97851" x2="40053" y2="97851"/>
                          <a14:foregroundMark x1="42706" y1="94986" x2="42706" y2="94986"/>
                          <a14:foregroundMark x1="44828" y1="94986" x2="44828" y2="94986"/>
                          <a14:foregroundMark x1="49072" y1="94986" x2="49072" y2="94986"/>
                          <a14:foregroundMark x1="52785" y1="94413" x2="52785" y2="94413"/>
                          <a14:foregroundMark x1="69496" y1="92550" x2="69496" y2="92550"/>
                          <a14:foregroundMark x1="5836" y1="89398" x2="5836" y2="89398"/>
                          <a14:foregroundMark x1="21751" y1="93266" x2="21751" y2="93266"/>
                          <a14:foregroundMark x1="39788" y1="29370" x2="39788" y2="29370"/>
                          <a14:foregroundMark x1="33952" y1="92407" x2="33952" y2="92407"/>
                          <a14:foregroundMark x1="36870" y1="92120" x2="36870" y2="92120"/>
                          <a14:foregroundMark x1="30769" y1="91547" x2="30769" y2="91547"/>
                          <a14:foregroundMark x1="51459" y1="90974" x2="51459" y2="90974"/>
                          <a14:foregroundMark x1="65782" y1="92264" x2="65782" y2="92264"/>
                          <a14:foregroundMark x1="58355" y1="89685" x2="58355" y2="89685"/>
                          <a14:foregroundMark x1="69761" y1="91547" x2="69761" y2="91547"/>
                          <a14:foregroundMark x1="28743" y1="11864" x2="28743" y2="11864"/>
                          <a14:foregroundMark x1="34731" y1="7458" x2="34731" y2="7458"/>
                          <a14:foregroundMark x1="65868" y1="14915" x2="65868" y2="14915"/>
                          <a14:foregroundMark x1="44910" y1="15593" x2="44910" y2="15593"/>
                          <a14:foregroundMark x1="49701" y1="6780" x2="49701" y2="6780"/>
                          <a14:foregroundMark x1="59281" y1="5763" x2="59281" y2="5763"/>
                          <a14:foregroundMark x1="73054" y1="10847" x2="73054" y2="10847"/>
                          <a14:foregroundMark x1="76048" y1="6780" x2="76048" y2="6780"/>
                          <a14:foregroundMark x1="34132" y1="15593" x2="34132" y2="15593"/>
                          <a14:foregroundMark x1="22754" y1="7458" x2="22754" y2="7458"/>
                          <a14:foregroundMark x1="39521" y1="4746" x2="39521" y2="4746"/>
                          <a14:backgroundMark x1="88064" y1="9169" x2="88064" y2="9169"/>
                          <a14:backgroundMark x1="6631" y1="12034" x2="6631" y2="12034"/>
                          <a14:backgroundMark x1="31300" y1="86103" x2="31300" y2="86103"/>
                          <a14:backgroundMark x1="31737" y1="7458" x2="31737" y2="745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528"/>
            <a:stretch/>
          </p:blipFill>
          <p:spPr>
            <a:xfrm>
              <a:off x="252528" y="189944"/>
              <a:ext cx="696137" cy="1048931"/>
            </a:xfrm>
            <a:prstGeom prst="rect">
              <a:avLst/>
            </a:prstGeom>
          </p:spPr>
        </p:pic>
        <p:pic>
          <p:nvPicPr>
            <p:cNvPr id="37" name="Рисунок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6533" b="100000" l="0" r="99735">
                          <a14:foregroundMark x1="87533" y1="93553" x2="87533" y2="93553"/>
                          <a14:foregroundMark x1="74271" y1="92693" x2="74271" y2="92693"/>
                          <a14:foregroundMark x1="26790" y1="92550" x2="26790" y2="92550"/>
                          <a14:foregroundMark x1="17241" y1="91977" x2="17241" y2="919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132"/>
            <a:stretch/>
          </p:blipFill>
          <p:spPr>
            <a:xfrm>
              <a:off x="252528" y="1238875"/>
              <a:ext cx="698917" cy="183190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746472" y="2110995"/>
            <a:ext cx="7713960" cy="3139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lvl="1" defTabSz="622300">
              <a:lnSpc>
                <a:spcPct val="90000"/>
              </a:lnSpc>
              <a:spcAft>
                <a:spcPct val="1500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+mj-lt"/>
              </a:rPr>
              <a:t>после 1 января 2015 года</a:t>
            </a:r>
            <a:r>
              <a:rPr lang="ru-RU" sz="16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bg2">
                    <a:lumMod val="75000"/>
                  </a:schemeClr>
                </a:solidFill>
              </a:rPr>
              <a:t>и  связанных </a:t>
            </a:r>
            <a:r>
              <a:rPr lang="ru-RU" sz="1600" dirty="0">
                <a:solidFill>
                  <a:schemeClr val="bg2">
                    <a:lumMod val="75000"/>
                  </a:schemeClr>
                </a:solidFill>
              </a:rPr>
              <a:t>с регистрацией товарных </a:t>
            </a:r>
            <a:r>
              <a:rPr lang="ru-RU" sz="1600" dirty="0" smtClean="0">
                <a:solidFill>
                  <a:schemeClr val="bg2">
                    <a:lumMod val="75000"/>
                  </a:schemeClr>
                </a:solidFill>
              </a:rPr>
              <a:t>знаков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</a:rPr>
              <a:t>    </a:t>
            </a:r>
            <a:endParaRPr lang="ru-RU" sz="1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842852" y="4666685"/>
            <a:ext cx="8121636" cy="20621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на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</a:rPr>
              <a:t>оплату услуг по разработке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 товарных знаков, на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</a:rPr>
              <a:t>оплату услуг по подготовке документов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 для подачи заявки и/или подаче заявки на государственную регистрацию товарных знаков, на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</a:rPr>
              <a:t>оплату пошлин 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за совершение юридически значимых действий, относящихся к регистрации товарного знака, за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</a:rPr>
              <a:t>регистрацию заявки 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на регистрацию товарного знака, на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</a:rPr>
              <a:t>проведение экспертизы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</a:rPr>
              <a:t>обозначения, </a:t>
            </a:r>
            <a:r>
              <a:rPr lang="ru-RU" sz="1600" dirty="0">
                <a:solidFill>
                  <a:srgbClr val="0E5580">
                    <a:lumMod val="75000"/>
                  </a:srgbClr>
                </a:solidFill>
                <a:latin typeface="+mj-lt"/>
              </a:rPr>
              <a:t>заявленного в качестве товарного знака, за 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выдачу свидетельства на товарный знак, за </a:t>
            </a:r>
            <a:r>
              <a:rPr lang="ru-RU" sz="1600" b="1" dirty="0">
                <a:solidFill>
                  <a:srgbClr val="FF0000"/>
                </a:solidFill>
                <a:latin typeface="+mj-lt"/>
              </a:rPr>
              <a:t>регистрацию</a:t>
            </a:r>
            <a:r>
              <a:rPr lang="ru-RU" sz="1600" dirty="0">
                <a:solidFill>
                  <a:srgbClr val="0E5580">
                    <a:lumMod val="75000"/>
                  </a:srgbClr>
                </a:solidFill>
                <a:latin typeface="+mj-lt"/>
              </a:rPr>
              <a:t> товарного </a:t>
            </a:r>
            <a:r>
              <a:rPr lang="ru-RU" sz="1600" dirty="0" smtClean="0">
                <a:solidFill>
                  <a:srgbClr val="0E5580">
                    <a:lumMod val="75000"/>
                  </a:srgbClr>
                </a:solidFill>
                <a:latin typeface="+mj-lt"/>
              </a:rPr>
              <a:t>знака</a:t>
            </a:r>
            <a:endParaRPr lang="ru-RU" sz="1600" dirty="0">
              <a:solidFill>
                <a:srgbClr val="0E5580">
                  <a:lumMod val="75000"/>
                </a:srgbClr>
              </a:solidFill>
              <a:latin typeface="+mj-lt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705277" y="3789040"/>
            <a:ext cx="6467661" cy="856080"/>
            <a:chOff x="-20929" y="-57191"/>
            <a:chExt cx="5079780" cy="856080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-20929" y="-57191"/>
              <a:ext cx="5079780" cy="85608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12724" y="-38465"/>
              <a:ext cx="5012472" cy="7725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2004" tIns="0" rIns="192004" bIns="0" numCol="1" spcCol="1270" anchor="ctr" anchorCtr="0">
              <a:noAutofit/>
            </a:bodyPr>
            <a:lstStyle/>
            <a:p>
              <a:pPr defTabSz="1333500">
                <a:lnSpc>
                  <a:spcPct val="90000"/>
                </a:lnSpc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0E5580">
                      <a:lumMod val="75000"/>
                    </a:srgbClr>
                  </a:solidFill>
                </a:rPr>
                <a:t>Субсидии предоставляются в целях возмещения затрат, </a:t>
              </a:r>
              <a:r>
                <a:rPr lang="ru-RU" sz="2000" b="1" dirty="0">
                  <a:solidFill>
                    <a:srgbClr val="0E5580">
                      <a:lumMod val="75000"/>
                    </a:srgbClr>
                  </a:solidFill>
                </a:rPr>
                <a:t>связанных с регистрацией товарных </a:t>
              </a:r>
              <a:r>
                <a:rPr lang="ru-RU" sz="2000" b="1" dirty="0" smtClean="0">
                  <a:solidFill>
                    <a:srgbClr val="0E5580">
                      <a:lumMod val="75000"/>
                    </a:srgbClr>
                  </a:solidFill>
                </a:rPr>
                <a:t>знаков</a:t>
              </a:r>
              <a:endParaRPr lang="ru-RU" sz="2000" b="1" dirty="0">
                <a:solidFill>
                  <a:srgbClr val="0E5580">
                    <a:lumMod val="75000"/>
                  </a:srgbClr>
                </a:solidFill>
              </a:endParaRPr>
            </a:p>
          </p:txBody>
        </p:sp>
      </p:grpSp>
      <p:sp>
        <p:nvSpPr>
          <p:cNvPr id="15" name="Скругленный прямоугольник 14"/>
          <p:cNvSpPr/>
          <p:nvPr/>
        </p:nvSpPr>
        <p:spPr>
          <a:xfrm>
            <a:off x="666491" y="2564904"/>
            <a:ext cx="6382551" cy="470388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28" name="Группа 27"/>
          <p:cNvGrpSpPr/>
          <p:nvPr/>
        </p:nvGrpSpPr>
        <p:grpSpPr>
          <a:xfrm>
            <a:off x="676656" y="1491584"/>
            <a:ext cx="6362222" cy="651071"/>
            <a:chOff x="-25518" y="45480"/>
            <a:chExt cx="5079780" cy="856080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-25518" y="45480"/>
              <a:ext cx="5079780" cy="85608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Скругленный прямоугольник 4"/>
            <p:cNvSpPr/>
            <p:nvPr/>
          </p:nvSpPr>
          <p:spPr>
            <a:xfrm>
              <a:off x="3489" y="89216"/>
              <a:ext cx="5012472" cy="7725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2004" tIns="0" rIns="192004" bIns="0" numCol="1" spcCol="1270" anchor="ctr" anchorCtr="0">
              <a:noAutofit/>
            </a:bodyPr>
            <a:lstStyle/>
            <a:p>
              <a:pPr defTabSz="1333500">
                <a:lnSpc>
                  <a:spcPct val="90000"/>
                </a:lnSpc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0E5580">
                      <a:lumMod val="75000"/>
                    </a:srgbClr>
                  </a:solidFill>
                </a:rPr>
                <a:t>Предоставление субсидии осуществляется в целях возмещения затрат, понесенных</a:t>
              </a:r>
              <a:endParaRPr lang="ru-RU" sz="2000" b="1" dirty="0">
                <a:solidFill>
                  <a:srgbClr val="0E5580">
                    <a:lumMod val="75000"/>
                  </a:srgbClr>
                </a:solidFill>
              </a:endParaRPr>
            </a:p>
          </p:txBody>
        </p:sp>
      </p:grpSp>
      <p:sp>
        <p:nvSpPr>
          <p:cNvPr id="17" name="Скругленный прямоугольник 4"/>
          <p:cNvSpPr/>
          <p:nvPr/>
        </p:nvSpPr>
        <p:spPr>
          <a:xfrm>
            <a:off x="676656" y="2504389"/>
            <a:ext cx="6347682" cy="59141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2004" tIns="0" rIns="192004" bIns="0" numCol="1" spcCol="1270" anchor="ctr" anchorCtr="0">
            <a:noAutofit/>
          </a:bodyPr>
          <a:lstStyle/>
          <a:p>
            <a:pPr defTabSz="1333500">
              <a:lnSpc>
                <a:spcPct val="90000"/>
              </a:lnSpc>
              <a:spcAft>
                <a:spcPct val="35000"/>
              </a:spcAft>
            </a:pPr>
            <a:r>
              <a:rPr lang="ru-RU" sz="2000" b="1" dirty="0" smtClean="0">
                <a:solidFill>
                  <a:srgbClr val="0E5580">
                    <a:lumMod val="75000"/>
                  </a:srgbClr>
                </a:solidFill>
              </a:rPr>
              <a:t>Сумма предоставляемой субсидии</a:t>
            </a:r>
            <a:endParaRPr lang="ru-RU" sz="2000" b="1" dirty="0">
              <a:solidFill>
                <a:srgbClr val="0E558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12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Полилиния 52"/>
          <p:cNvSpPr/>
          <p:nvPr/>
        </p:nvSpPr>
        <p:spPr>
          <a:xfrm>
            <a:off x="352420" y="2470849"/>
            <a:ext cx="3337628" cy="2043476"/>
          </a:xfrm>
          <a:custGeom>
            <a:avLst/>
            <a:gdLst>
              <a:gd name="connsiteX0" fmla="*/ 0 w 6269464"/>
              <a:gd name="connsiteY0" fmla="*/ 162206 h 973215"/>
              <a:gd name="connsiteX1" fmla="*/ 162206 w 6269464"/>
              <a:gd name="connsiteY1" fmla="*/ 0 h 973215"/>
              <a:gd name="connsiteX2" fmla="*/ 6107258 w 6269464"/>
              <a:gd name="connsiteY2" fmla="*/ 0 h 973215"/>
              <a:gd name="connsiteX3" fmla="*/ 6269464 w 6269464"/>
              <a:gd name="connsiteY3" fmla="*/ 162206 h 973215"/>
              <a:gd name="connsiteX4" fmla="*/ 6269464 w 6269464"/>
              <a:gd name="connsiteY4" fmla="*/ 811009 h 973215"/>
              <a:gd name="connsiteX5" fmla="*/ 6107258 w 6269464"/>
              <a:gd name="connsiteY5" fmla="*/ 973215 h 973215"/>
              <a:gd name="connsiteX6" fmla="*/ 162206 w 6269464"/>
              <a:gd name="connsiteY6" fmla="*/ 973215 h 973215"/>
              <a:gd name="connsiteX7" fmla="*/ 0 w 6269464"/>
              <a:gd name="connsiteY7" fmla="*/ 811009 h 973215"/>
              <a:gd name="connsiteX8" fmla="*/ 0 w 6269464"/>
              <a:gd name="connsiteY8" fmla="*/ 162206 h 9732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69464" h="973215">
                <a:moveTo>
                  <a:pt x="0" y="162206"/>
                </a:moveTo>
                <a:cubicBezTo>
                  <a:pt x="0" y="72622"/>
                  <a:pt x="72622" y="0"/>
                  <a:pt x="162206" y="0"/>
                </a:cubicBezTo>
                <a:lnTo>
                  <a:pt x="6107258" y="0"/>
                </a:lnTo>
                <a:cubicBezTo>
                  <a:pt x="6196842" y="0"/>
                  <a:pt x="6269464" y="72622"/>
                  <a:pt x="6269464" y="162206"/>
                </a:cubicBezTo>
                <a:lnTo>
                  <a:pt x="6269464" y="811009"/>
                </a:lnTo>
                <a:cubicBezTo>
                  <a:pt x="6269464" y="900593"/>
                  <a:pt x="6196842" y="973215"/>
                  <a:pt x="6107258" y="973215"/>
                </a:cubicBezTo>
                <a:lnTo>
                  <a:pt x="162206" y="973215"/>
                </a:lnTo>
                <a:cubicBezTo>
                  <a:pt x="72622" y="973215"/>
                  <a:pt x="0" y="900593"/>
                  <a:pt x="0" y="811009"/>
                </a:cubicBezTo>
                <a:lnTo>
                  <a:pt x="0" y="162206"/>
                </a:lnTo>
                <a:close/>
              </a:path>
            </a:pathLst>
          </a:custGeom>
          <a:gradFill>
            <a:gsLst>
              <a:gs pos="0">
                <a:schemeClr val="bg2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9512" tIns="47508" rIns="239512" bIns="47508" numCol="1" spcCol="1270" anchor="ctr" anchorCtr="0">
            <a:noAutofit/>
          </a:bodyPr>
          <a:lstStyle/>
          <a:p>
            <a:pPr lvl="0" algn="just" defTabSz="1333500">
              <a:lnSpc>
                <a:spcPct val="90000"/>
              </a:lnSpc>
              <a:spcAft>
                <a:spcPct val="35000"/>
              </a:spcAft>
            </a:pPr>
            <a:endParaRPr lang="ru-RU" sz="1700" b="1" kern="1200" dirty="0">
              <a:solidFill>
                <a:schemeClr val="bg1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*</a:t>
            </a:r>
            <a:endParaRPr lang="en-US" alt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21994-DCDE-47A5-B774-D271C787783A}" type="slidenum">
              <a:rPr lang="en-US" altLang="ru-RU" smtClean="0"/>
              <a:pPr/>
              <a:t>8</a:t>
            </a:fld>
            <a:endParaRPr lang="en-US" altLang="ru-RU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53644" y="5369019"/>
            <a:ext cx="3888432" cy="12215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sz="1600" b="1" dirty="0" smtClean="0"/>
              <a:t>Адрес центра: Советская ул., 22, </a:t>
            </a:r>
            <a:r>
              <a:rPr lang="ru-RU" sz="1600" b="1" dirty="0"/>
              <a:t>пом. </a:t>
            </a:r>
            <a:r>
              <a:rPr lang="ru-RU" sz="1600" b="1" dirty="0" smtClean="0"/>
              <a:t>2055, 2066</a:t>
            </a:r>
          </a:p>
          <a:p>
            <a:pPr fontAlgn="auto">
              <a:spcAft>
                <a:spcPts val="0"/>
              </a:spcAft>
            </a:pPr>
            <a:r>
              <a:rPr lang="ru-RU" sz="1600" b="1" dirty="0" smtClean="0"/>
              <a:t>тел</a:t>
            </a:r>
            <a:r>
              <a:rPr lang="en-US" sz="1600" b="1" dirty="0" smtClean="0"/>
              <a:t>:</a:t>
            </a:r>
            <a:r>
              <a:rPr lang="ru-RU" sz="1600" b="1" dirty="0" smtClean="0"/>
              <a:t> 93 75 18</a:t>
            </a:r>
            <a:br>
              <a:rPr lang="ru-RU" sz="1600" b="1" dirty="0" smtClean="0"/>
            </a:br>
            <a: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  <a:t/>
            </a:r>
            <a:b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</a:br>
            <a:endParaRPr lang="ru-RU" sz="1600" b="1" dirty="0">
              <a:solidFill>
                <a:srgbClr val="FF0000"/>
              </a:solidFill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1013768" y="285620"/>
            <a:ext cx="6948274" cy="88757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 defTabSz="914400"/>
            <a:r>
              <a:rPr lang="ru-RU" sz="2000" b="1" dirty="0" smtClean="0"/>
              <a:t>Городской центр развития малого и среднего бизнеса администрации Города Томска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  <a:t/>
            </a:r>
            <a:b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</a:br>
            <a:endParaRPr lang="ru-RU" sz="1600" b="1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5672" y="2429815"/>
            <a:ext cx="33843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+mj-lt"/>
                <a:ea typeface="Times New Roman"/>
              </a:rPr>
              <a:t>Центр является инструментом образовательной и консультационной поддержки субъектов предпринимательской деятельности и лиц, желающих открыть собственное дело</a:t>
            </a:r>
            <a:endParaRPr lang="ru-RU" sz="1600" dirty="0">
              <a:latin typeface="+mj-lt"/>
            </a:endParaRP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4211960" y="1252615"/>
            <a:ext cx="4392488" cy="572093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7" name="Скругленный прямоугольник 4"/>
          <p:cNvSpPr/>
          <p:nvPr/>
        </p:nvSpPr>
        <p:spPr>
          <a:xfrm>
            <a:off x="4211960" y="1287452"/>
            <a:ext cx="4392488" cy="57209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95" tIns="24130" rIns="36195" bIns="24130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altLang="ru-RU" sz="1800" b="1" dirty="0" smtClean="0">
                <a:solidFill>
                  <a:schemeClr val="bg2">
                    <a:lumMod val="75000"/>
                  </a:schemeClr>
                </a:solidFill>
              </a:rPr>
              <a:t>Направления деятельности Центра </a:t>
            </a:r>
            <a:endParaRPr lang="ru-RU" altLang="ru-RU" sz="1800" b="1" kern="1200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 bwMode="auto">
          <a:xfrm>
            <a:off x="4618190" y="1988839"/>
            <a:ext cx="3986259" cy="789485"/>
          </a:xfrm>
          <a:prstGeom prst="rect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anchor="ctr"/>
          <a:lstStyle/>
          <a:p>
            <a:pPr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Консультирование по организации предпринимательской деятельности</a:t>
            </a:r>
            <a:endParaRPr lang="ru-RU" sz="1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60" name="Прямоугольник 59"/>
          <p:cNvSpPr/>
          <p:nvPr/>
        </p:nvSpPr>
        <p:spPr bwMode="auto">
          <a:xfrm>
            <a:off x="4618189" y="2924944"/>
            <a:ext cx="3986259" cy="350651"/>
          </a:xfrm>
          <a:prstGeom prst="rect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anchor="ctr"/>
          <a:lstStyle/>
          <a:p>
            <a:r>
              <a:rPr lang="ru-RU" sz="16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Финансовое консультирование</a:t>
            </a:r>
          </a:p>
        </p:txBody>
      </p:sp>
      <p:sp>
        <p:nvSpPr>
          <p:cNvPr id="61" name="Прямоугольник 60"/>
          <p:cNvSpPr/>
          <p:nvPr/>
        </p:nvSpPr>
        <p:spPr bwMode="auto">
          <a:xfrm>
            <a:off x="4618189" y="3429000"/>
            <a:ext cx="3986259" cy="660412"/>
          </a:xfrm>
          <a:prstGeom prst="rect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anchor="ctr"/>
          <a:lstStyle/>
          <a:p>
            <a:r>
              <a:rPr lang="ru-RU" sz="16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Консультирование по бухгалтерскому учету</a:t>
            </a:r>
          </a:p>
        </p:txBody>
      </p:sp>
      <p:sp>
        <p:nvSpPr>
          <p:cNvPr id="62" name="Прямоугольник 61"/>
          <p:cNvSpPr/>
          <p:nvPr/>
        </p:nvSpPr>
        <p:spPr bwMode="auto">
          <a:xfrm>
            <a:off x="4618191" y="4221088"/>
            <a:ext cx="3986258" cy="820014"/>
          </a:xfrm>
          <a:prstGeom prst="rect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anchor="ctr"/>
          <a:lstStyle/>
          <a:p>
            <a:r>
              <a:rPr lang="ru-RU" sz="16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Консультирование по механизмам  поддержки бизнеса</a:t>
            </a:r>
          </a:p>
        </p:txBody>
      </p:sp>
      <p:sp>
        <p:nvSpPr>
          <p:cNvPr id="63" name="Прямоугольник 62"/>
          <p:cNvSpPr/>
          <p:nvPr/>
        </p:nvSpPr>
        <p:spPr bwMode="auto">
          <a:xfrm>
            <a:off x="4618189" y="5279479"/>
            <a:ext cx="3986259" cy="597793"/>
          </a:xfrm>
          <a:prstGeom prst="rect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anchor="ctr"/>
          <a:lstStyle/>
          <a:p>
            <a:r>
              <a:rPr lang="ru-RU" sz="16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Проведение семинаров и тренингов</a:t>
            </a:r>
          </a:p>
        </p:txBody>
      </p:sp>
      <p:sp>
        <p:nvSpPr>
          <p:cNvPr id="65" name="Прямоугольник 64"/>
          <p:cNvSpPr/>
          <p:nvPr/>
        </p:nvSpPr>
        <p:spPr bwMode="auto">
          <a:xfrm>
            <a:off x="4618190" y="6021288"/>
            <a:ext cx="3914250" cy="5708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Услуги предоставляются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БЕСПЛАТНО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252528" y="189944"/>
            <a:ext cx="698917" cy="1232121"/>
            <a:chOff x="252528" y="189944"/>
            <a:chExt cx="698917" cy="1232121"/>
          </a:xfrm>
        </p:grpSpPr>
        <p:pic>
          <p:nvPicPr>
            <p:cNvPr id="22" name="Рисунок 2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42706" y1="10745" x2="42706" y2="10745"/>
                          <a14:foregroundMark x1="61538" y1="12178" x2="61538" y2="12178"/>
                          <a14:foregroundMark x1="66313" y1="6877" x2="66313" y2="6877"/>
                          <a14:foregroundMark x1="63926" y1="54871" x2="63926" y2="54871"/>
                          <a14:foregroundMark x1="53050" y1="45415" x2="53050" y2="45415"/>
                          <a14:foregroundMark x1="47215" y1="42407" x2="47215" y2="42407"/>
                          <a14:foregroundMark x1="40053" y1="46991" x2="40053" y2="46991"/>
                          <a14:foregroundMark x1="30239" y1="43266" x2="30239" y2="43266"/>
                          <a14:foregroundMark x1="61804" y1="74785" x2="61804" y2="74785"/>
                          <a14:foregroundMark x1="69496" y1="69771" x2="69496" y2="69771"/>
                          <a14:foregroundMark x1="71618" y1="68625" x2="71618" y2="68625"/>
                          <a14:foregroundMark x1="71883" y1="58739" x2="71883" y2="58739"/>
                          <a14:foregroundMark x1="71883" y1="58739" x2="71883" y2="58739"/>
                          <a14:foregroundMark x1="66578" y1="57020" x2="66578" y2="57020"/>
                          <a14:foregroundMark x1="66578" y1="59599" x2="66578" y2="59599"/>
                          <a14:foregroundMark x1="72149" y1="62894" x2="72149" y2="62894"/>
                          <a14:foregroundMark x1="72679" y1="66189" x2="72679" y2="66189"/>
                          <a14:foregroundMark x1="81432" y1="63324" x2="81432" y2="63324"/>
                          <a14:foregroundMark x1="81963" y1="59885" x2="81963" y2="59885"/>
                          <a14:foregroundMark x1="83820" y1="61891" x2="83820" y2="61891"/>
                          <a14:foregroundMark x1="79310" y1="59169" x2="79310" y2="59169"/>
                          <a14:foregroundMark x1="84085" y1="57163" x2="84085" y2="57163"/>
                          <a14:foregroundMark x1="80106" y1="37393" x2="80106" y2="37393"/>
                          <a14:foregroundMark x1="73475" y1="42980" x2="73475" y2="42980"/>
                          <a14:foregroundMark x1="32626" y1="65043" x2="32626" y2="65043"/>
                          <a14:foregroundMark x1="11671" y1="33954" x2="11671" y2="33954"/>
                          <a14:foregroundMark x1="28382" y1="42120" x2="28382" y2="42120"/>
                          <a14:foregroundMark x1="50663" y1="39685" x2="50663" y2="39685"/>
                          <a14:foregroundMark x1="50928" y1="35100" x2="50928" y2="35100"/>
                          <a14:foregroundMark x1="40584" y1="40688" x2="40584" y2="40688"/>
                          <a14:foregroundMark x1="50133" y1="32808" x2="50133" y2="32808"/>
                          <a14:foregroundMark x1="42175" y1="37106" x2="42175" y2="37106"/>
                          <a14:foregroundMark x1="46154" y1="41261" x2="46154" y2="41261"/>
                          <a14:foregroundMark x1="47215" y1="46275" x2="47215" y2="46275"/>
                          <a14:foregroundMark x1="42175" y1="46848" x2="42175" y2="46848"/>
                          <a14:foregroundMark x1="35544" y1="47851" x2="35544" y2="47851"/>
                          <a14:foregroundMark x1="32095" y1="48281" x2="32095" y2="48281"/>
                          <a14:foregroundMark x1="28647" y1="47135" x2="28647" y2="47135"/>
                          <a14:foregroundMark x1="22016" y1="52292" x2="22016" y2="52292"/>
                          <a14:foregroundMark x1="58090" y1="37536" x2="58090" y2="37536"/>
                          <a14:foregroundMark x1="49337" y1="43410" x2="49337" y2="43410"/>
                          <a14:foregroundMark x1="56233" y1="48567" x2="56233" y2="48567"/>
                          <a14:foregroundMark x1="63660" y1="65759" x2="63660" y2="65759"/>
                          <a14:foregroundMark x1="44297" y1="28653" x2="44297" y2="28653"/>
                          <a14:foregroundMark x1="73740" y1="96132" x2="73740" y2="96132"/>
                          <a14:foregroundMark x1="65252" y1="95702" x2="65252" y2="95702"/>
                          <a14:foregroundMark x1="65517" y1="51719" x2="65517" y2="51719"/>
                          <a14:foregroundMark x1="32361" y1="95129" x2="32361" y2="95129"/>
                          <a14:foregroundMark x1="20955" y1="39828" x2="20955" y2="39828"/>
                          <a14:foregroundMark x1="8488" y1="92980" x2="8488" y2="92980"/>
                          <a14:foregroundMark x1="5305" y1="91691" x2="5305" y2="91691"/>
                          <a14:foregroundMark x1="21220" y1="89685" x2="21220" y2="89685"/>
                          <a14:foregroundMark x1="27851" y1="89255" x2="27851" y2="89255"/>
                          <a14:foregroundMark x1="42175" y1="90974" x2="42175" y2="90974"/>
                          <a14:foregroundMark x1="78515" y1="92693" x2="78515" y2="92693"/>
                          <a14:foregroundMark x1="60477" y1="91547" x2="60477" y2="91547"/>
                          <a14:foregroundMark x1="58886" y1="91547" x2="58886" y2="91547"/>
                          <a14:foregroundMark x1="60477" y1="50573" x2="60477" y2="50573"/>
                          <a14:foregroundMark x1="95756" y1="90544" x2="95756" y2="90544"/>
                          <a14:foregroundMark x1="67109" y1="49857" x2="67109" y2="49857"/>
                          <a14:foregroundMark x1="95756" y1="94842" x2="95756" y2="94842"/>
                          <a14:foregroundMark x1="84085" y1="89828" x2="84085" y2="89828"/>
                          <a14:foregroundMark x1="92042" y1="89685" x2="92042" y2="89685"/>
                          <a14:foregroundMark x1="78249" y1="96848" x2="78249" y2="96848"/>
                          <a14:foregroundMark x1="77188" y1="98567" x2="77188" y2="98567"/>
                          <a14:foregroundMark x1="68700" y1="98281" x2="68700" y2="98281"/>
                          <a14:foregroundMark x1="14589" y1="46562" x2="14589" y2="46562"/>
                          <a14:foregroundMark x1="21220" y1="96991" x2="21220" y2="96991"/>
                          <a14:foregroundMark x1="23077" y1="99284" x2="23077" y2="99284"/>
                          <a14:foregroundMark x1="55172" y1="52006" x2="55172" y2="52006"/>
                          <a14:foregroundMark x1="40053" y1="97851" x2="40053" y2="97851"/>
                          <a14:foregroundMark x1="42706" y1="94986" x2="42706" y2="94986"/>
                          <a14:foregroundMark x1="44828" y1="94986" x2="44828" y2="94986"/>
                          <a14:foregroundMark x1="49072" y1="94986" x2="49072" y2="94986"/>
                          <a14:foregroundMark x1="52785" y1="94413" x2="52785" y2="94413"/>
                          <a14:foregroundMark x1="69496" y1="92550" x2="69496" y2="92550"/>
                          <a14:foregroundMark x1="5836" y1="89398" x2="5836" y2="89398"/>
                          <a14:foregroundMark x1="21751" y1="93266" x2="21751" y2="93266"/>
                          <a14:foregroundMark x1="39788" y1="29370" x2="39788" y2="29370"/>
                          <a14:foregroundMark x1="33952" y1="92407" x2="33952" y2="92407"/>
                          <a14:foregroundMark x1="36870" y1="92120" x2="36870" y2="92120"/>
                          <a14:foregroundMark x1="30769" y1="91547" x2="30769" y2="91547"/>
                          <a14:foregroundMark x1="51459" y1="90974" x2="51459" y2="90974"/>
                          <a14:foregroundMark x1="65782" y1="92264" x2="65782" y2="92264"/>
                          <a14:foregroundMark x1="58355" y1="89685" x2="58355" y2="89685"/>
                          <a14:foregroundMark x1="69761" y1="91547" x2="69761" y2="91547"/>
                          <a14:foregroundMark x1="28743" y1="11864" x2="28743" y2="11864"/>
                          <a14:foregroundMark x1="34731" y1="7458" x2="34731" y2="7458"/>
                          <a14:foregroundMark x1="65868" y1="14915" x2="65868" y2="14915"/>
                          <a14:foregroundMark x1="44910" y1="15593" x2="44910" y2="15593"/>
                          <a14:foregroundMark x1="49701" y1="6780" x2="49701" y2="6780"/>
                          <a14:foregroundMark x1="59281" y1="5763" x2="59281" y2="5763"/>
                          <a14:foregroundMark x1="73054" y1="10847" x2="73054" y2="10847"/>
                          <a14:foregroundMark x1="76048" y1="6780" x2="76048" y2="6780"/>
                          <a14:foregroundMark x1="34132" y1="15593" x2="34132" y2="15593"/>
                          <a14:foregroundMark x1="22754" y1="7458" x2="22754" y2="7458"/>
                          <a14:foregroundMark x1="39521" y1="4746" x2="39521" y2="4746"/>
                          <a14:backgroundMark x1="88064" y1="9169" x2="88064" y2="9169"/>
                          <a14:backgroundMark x1="6631" y1="12034" x2="6631" y2="12034"/>
                          <a14:backgroundMark x1="31300" y1="86103" x2="31300" y2="86103"/>
                          <a14:backgroundMark x1="31737" y1="7458" x2="31737" y2="745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528"/>
            <a:stretch/>
          </p:blipFill>
          <p:spPr>
            <a:xfrm>
              <a:off x="252528" y="189944"/>
              <a:ext cx="696137" cy="1048931"/>
            </a:xfrm>
            <a:prstGeom prst="rect">
              <a:avLst/>
            </a:prstGeom>
          </p:spPr>
        </p:pic>
        <p:pic>
          <p:nvPicPr>
            <p:cNvPr id="23" name="Рисунок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6533" b="100000" l="0" r="99735">
                          <a14:foregroundMark x1="87533" y1="93553" x2="87533" y2="93553"/>
                          <a14:foregroundMark x1="74271" y1="92693" x2="74271" y2="92693"/>
                          <a14:foregroundMark x1="26790" y1="92550" x2="26790" y2="92550"/>
                          <a14:foregroundMark x1="17241" y1="91977" x2="17241" y2="919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132"/>
            <a:stretch/>
          </p:blipFill>
          <p:spPr>
            <a:xfrm>
              <a:off x="252528" y="1238875"/>
              <a:ext cx="698917" cy="183190"/>
            </a:xfrm>
            <a:prstGeom prst="rect">
              <a:avLst/>
            </a:prstGeom>
          </p:spPr>
        </p:pic>
      </p:grp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7" b="9866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078" r="17783"/>
          <a:stretch/>
        </p:blipFill>
        <p:spPr>
          <a:xfrm>
            <a:off x="4238962" y="2060848"/>
            <a:ext cx="563977" cy="57346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7" b="9866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078" r="17783"/>
          <a:stretch/>
        </p:blipFill>
        <p:spPr>
          <a:xfrm>
            <a:off x="4238962" y="2852936"/>
            <a:ext cx="563977" cy="57346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7" b="9866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078" r="17783"/>
          <a:stretch/>
        </p:blipFill>
        <p:spPr>
          <a:xfrm>
            <a:off x="4238962" y="3472401"/>
            <a:ext cx="563977" cy="57346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7" b="9866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078" r="17783"/>
          <a:stretch/>
        </p:blipFill>
        <p:spPr>
          <a:xfrm>
            <a:off x="4238962" y="4344365"/>
            <a:ext cx="563977" cy="57346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7" b="9866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078" r="17783"/>
          <a:stretch/>
        </p:blipFill>
        <p:spPr>
          <a:xfrm>
            <a:off x="4238962" y="5291645"/>
            <a:ext cx="563977" cy="573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626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21994-DCDE-47A5-B774-D271C787783A}" type="slidenum">
              <a:rPr lang="en-US" altLang="ru-RU" smtClean="0">
                <a:solidFill>
                  <a:srgbClr val="0E5580"/>
                </a:solidFill>
              </a:rPr>
              <a:pPr/>
              <a:t>9</a:t>
            </a:fld>
            <a:endParaRPr lang="en-US" altLang="ru-RU" dirty="0">
              <a:solidFill>
                <a:srgbClr val="0E5580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049834" y="222901"/>
            <a:ext cx="6732498" cy="998339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ru-RU" sz="1600" b="1" dirty="0" smtClean="0">
                <a:solidFill>
                  <a:srgbClr val="EBEBEB"/>
                </a:solidFill>
              </a:rPr>
              <a:t/>
            </a:r>
            <a:br>
              <a:rPr lang="ru-RU" sz="1600" b="1" dirty="0" smtClean="0">
                <a:solidFill>
                  <a:srgbClr val="EBEBEB"/>
                </a:solidFill>
              </a:rPr>
            </a:br>
            <a: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  <a:t/>
            </a:r>
            <a:br>
              <a:rPr lang="ru-RU" sz="1600" b="1" i="1" dirty="0" smtClean="0">
                <a:solidFill>
                  <a:srgbClr val="003300"/>
                </a:solidFill>
                <a:latin typeface="Arial" pitchFamily="34" charset="0"/>
              </a:rPr>
            </a:br>
            <a:endParaRPr lang="ru-RU" sz="1600" b="1" dirty="0">
              <a:solidFill>
                <a:srgbClr val="FF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043360" y="301998"/>
            <a:ext cx="6732498" cy="812056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ru-RU" altLang="ru-RU" sz="2000" b="1" dirty="0">
                <a:solidFill>
                  <a:schemeClr val="tx1"/>
                </a:solidFill>
              </a:rPr>
              <a:t>Имущественная </a:t>
            </a:r>
            <a:r>
              <a:rPr lang="ru-RU" altLang="ru-RU" sz="2000" b="1" dirty="0" smtClean="0">
                <a:solidFill>
                  <a:schemeClr val="tx1"/>
                </a:solidFill>
              </a:rPr>
              <a:t>поддержка субъектов малого и среднего предпринимательства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3926" y="1798652"/>
            <a:ext cx="7972073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нежилые помещени</a:t>
            </a:r>
            <a:r>
              <a:rPr lang="ru-RU" sz="1400" dirty="0" smtClean="0">
                <a:solidFill>
                  <a:schemeClr val="bg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я,</a:t>
            </a:r>
            <a:r>
              <a:rPr lang="ru-RU" sz="1400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ru-RU" sz="1400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находящиеся в собственности муниципального образования «Город Томск»</a:t>
            </a:r>
            <a:r>
              <a:rPr lang="ru-RU" sz="1400" dirty="0" smtClean="0">
                <a:solidFill>
                  <a:schemeClr val="bg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 (</a:t>
            </a:r>
            <a:r>
              <a:rPr lang="ru-RU" sz="1400" dirty="0">
                <a:solidFill>
                  <a:schemeClr val="bg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перечень объектов </a:t>
            </a:r>
            <a:r>
              <a:rPr lang="ru-RU" sz="1400" dirty="0" smtClean="0">
                <a:solidFill>
                  <a:schemeClr val="bg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размещен </a:t>
            </a:r>
            <a:r>
              <a:rPr lang="ru-RU" sz="1400" dirty="0">
                <a:solidFill>
                  <a:schemeClr val="bg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на официальном сайте </a:t>
            </a:r>
            <a:r>
              <a:rPr lang="ru-RU" sz="1400" b="1" u="sng" dirty="0" smtClean="0">
                <a:solidFill>
                  <a:schemeClr val="accent4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http</a:t>
            </a:r>
            <a:r>
              <a:rPr lang="ru-RU" sz="1400" b="1" u="sng" dirty="0">
                <a:solidFill>
                  <a:schemeClr val="accent4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://torgi.admin.tomsk.ru/rent/object_enterprise</a:t>
            </a:r>
            <a:r>
              <a:rPr lang="ru-RU" sz="1400" dirty="0">
                <a:solidFill>
                  <a:schemeClr val="bg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)</a:t>
            </a:r>
            <a:endParaRPr lang="ru-RU" sz="1400" dirty="0" smtClean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</p:txBody>
      </p:sp>
      <p:grpSp>
        <p:nvGrpSpPr>
          <p:cNvPr id="35" name="Группа 34"/>
          <p:cNvGrpSpPr/>
          <p:nvPr/>
        </p:nvGrpSpPr>
        <p:grpSpPr>
          <a:xfrm>
            <a:off x="252528" y="189944"/>
            <a:ext cx="698917" cy="1232121"/>
            <a:chOff x="252528" y="189944"/>
            <a:chExt cx="698917" cy="1232121"/>
          </a:xfrm>
        </p:grpSpPr>
        <p:pic>
          <p:nvPicPr>
            <p:cNvPr id="36" name="Рисунок 3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42706" y1="10745" x2="42706" y2="10745"/>
                          <a14:foregroundMark x1="61538" y1="12178" x2="61538" y2="12178"/>
                          <a14:foregroundMark x1="66313" y1="6877" x2="66313" y2="6877"/>
                          <a14:foregroundMark x1="63926" y1="54871" x2="63926" y2="54871"/>
                          <a14:foregroundMark x1="53050" y1="45415" x2="53050" y2="45415"/>
                          <a14:foregroundMark x1="47215" y1="42407" x2="47215" y2="42407"/>
                          <a14:foregroundMark x1="40053" y1="46991" x2="40053" y2="46991"/>
                          <a14:foregroundMark x1="30239" y1="43266" x2="30239" y2="43266"/>
                          <a14:foregroundMark x1="61804" y1="74785" x2="61804" y2="74785"/>
                          <a14:foregroundMark x1="69496" y1="69771" x2="69496" y2="69771"/>
                          <a14:foregroundMark x1="71618" y1="68625" x2="71618" y2="68625"/>
                          <a14:foregroundMark x1="71883" y1="58739" x2="71883" y2="58739"/>
                          <a14:foregroundMark x1="71883" y1="58739" x2="71883" y2="58739"/>
                          <a14:foregroundMark x1="66578" y1="57020" x2="66578" y2="57020"/>
                          <a14:foregroundMark x1="66578" y1="59599" x2="66578" y2="59599"/>
                          <a14:foregroundMark x1="72149" y1="62894" x2="72149" y2="62894"/>
                          <a14:foregroundMark x1="72679" y1="66189" x2="72679" y2="66189"/>
                          <a14:foregroundMark x1="81432" y1="63324" x2="81432" y2="63324"/>
                          <a14:foregroundMark x1="81963" y1="59885" x2="81963" y2="59885"/>
                          <a14:foregroundMark x1="83820" y1="61891" x2="83820" y2="61891"/>
                          <a14:foregroundMark x1="79310" y1="59169" x2="79310" y2="59169"/>
                          <a14:foregroundMark x1="84085" y1="57163" x2="84085" y2="57163"/>
                          <a14:foregroundMark x1="80106" y1="37393" x2="80106" y2="37393"/>
                          <a14:foregroundMark x1="73475" y1="42980" x2="73475" y2="42980"/>
                          <a14:foregroundMark x1="32626" y1="65043" x2="32626" y2="65043"/>
                          <a14:foregroundMark x1="11671" y1="33954" x2="11671" y2="33954"/>
                          <a14:foregroundMark x1="28382" y1="42120" x2="28382" y2="42120"/>
                          <a14:foregroundMark x1="50663" y1="39685" x2="50663" y2="39685"/>
                          <a14:foregroundMark x1="50928" y1="35100" x2="50928" y2="35100"/>
                          <a14:foregroundMark x1="40584" y1="40688" x2="40584" y2="40688"/>
                          <a14:foregroundMark x1="50133" y1="32808" x2="50133" y2="32808"/>
                          <a14:foregroundMark x1="42175" y1="37106" x2="42175" y2="37106"/>
                          <a14:foregroundMark x1="46154" y1="41261" x2="46154" y2="41261"/>
                          <a14:foregroundMark x1="47215" y1="46275" x2="47215" y2="46275"/>
                          <a14:foregroundMark x1="42175" y1="46848" x2="42175" y2="46848"/>
                          <a14:foregroundMark x1="35544" y1="47851" x2="35544" y2="47851"/>
                          <a14:foregroundMark x1="32095" y1="48281" x2="32095" y2="48281"/>
                          <a14:foregroundMark x1="28647" y1="47135" x2="28647" y2="47135"/>
                          <a14:foregroundMark x1="22016" y1="52292" x2="22016" y2="52292"/>
                          <a14:foregroundMark x1="58090" y1="37536" x2="58090" y2="37536"/>
                          <a14:foregroundMark x1="49337" y1="43410" x2="49337" y2="43410"/>
                          <a14:foregroundMark x1="56233" y1="48567" x2="56233" y2="48567"/>
                          <a14:foregroundMark x1="63660" y1="65759" x2="63660" y2="65759"/>
                          <a14:foregroundMark x1="44297" y1="28653" x2="44297" y2="28653"/>
                          <a14:foregroundMark x1="73740" y1="96132" x2="73740" y2="96132"/>
                          <a14:foregroundMark x1="65252" y1="95702" x2="65252" y2="95702"/>
                          <a14:foregroundMark x1="65517" y1="51719" x2="65517" y2="51719"/>
                          <a14:foregroundMark x1="32361" y1="95129" x2="32361" y2="95129"/>
                          <a14:foregroundMark x1="20955" y1="39828" x2="20955" y2="39828"/>
                          <a14:foregroundMark x1="8488" y1="92980" x2="8488" y2="92980"/>
                          <a14:foregroundMark x1="5305" y1="91691" x2="5305" y2="91691"/>
                          <a14:foregroundMark x1="21220" y1="89685" x2="21220" y2="89685"/>
                          <a14:foregroundMark x1="27851" y1="89255" x2="27851" y2="89255"/>
                          <a14:foregroundMark x1="42175" y1="90974" x2="42175" y2="90974"/>
                          <a14:foregroundMark x1="78515" y1="92693" x2="78515" y2="92693"/>
                          <a14:foregroundMark x1="60477" y1="91547" x2="60477" y2="91547"/>
                          <a14:foregroundMark x1="58886" y1="91547" x2="58886" y2="91547"/>
                          <a14:foregroundMark x1="60477" y1="50573" x2="60477" y2="50573"/>
                          <a14:foregroundMark x1="95756" y1="90544" x2="95756" y2="90544"/>
                          <a14:foregroundMark x1="67109" y1="49857" x2="67109" y2="49857"/>
                          <a14:foregroundMark x1="95756" y1="94842" x2="95756" y2="94842"/>
                          <a14:foregroundMark x1="84085" y1="89828" x2="84085" y2="89828"/>
                          <a14:foregroundMark x1="92042" y1="89685" x2="92042" y2="89685"/>
                          <a14:foregroundMark x1="78249" y1="96848" x2="78249" y2="96848"/>
                          <a14:foregroundMark x1="77188" y1="98567" x2="77188" y2="98567"/>
                          <a14:foregroundMark x1="68700" y1="98281" x2="68700" y2="98281"/>
                          <a14:foregroundMark x1="14589" y1="46562" x2="14589" y2="46562"/>
                          <a14:foregroundMark x1="21220" y1="96991" x2="21220" y2="96991"/>
                          <a14:foregroundMark x1="23077" y1="99284" x2="23077" y2="99284"/>
                          <a14:foregroundMark x1="55172" y1="52006" x2="55172" y2="52006"/>
                          <a14:foregroundMark x1="40053" y1="97851" x2="40053" y2="97851"/>
                          <a14:foregroundMark x1="42706" y1="94986" x2="42706" y2="94986"/>
                          <a14:foregroundMark x1="44828" y1="94986" x2="44828" y2="94986"/>
                          <a14:foregroundMark x1="49072" y1="94986" x2="49072" y2="94986"/>
                          <a14:foregroundMark x1="52785" y1="94413" x2="52785" y2="94413"/>
                          <a14:foregroundMark x1="69496" y1="92550" x2="69496" y2="92550"/>
                          <a14:foregroundMark x1="5836" y1="89398" x2="5836" y2="89398"/>
                          <a14:foregroundMark x1="21751" y1="93266" x2="21751" y2="93266"/>
                          <a14:foregroundMark x1="39788" y1="29370" x2="39788" y2="29370"/>
                          <a14:foregroundMark x1="33952" y1="92407" x2="33952" y2="92407"/>
                          <a14:foregroundMark x1="36870" y1="92120" x2="36870" y2="92120"/>
                          <a14:foregroundMark x1="30769" y1="91547" x2="30769" y2="91547"/>
                          <a14:foregroundMark x1="51459" y1="90974" x2="51459" y2="90974"/>
                          <a14:foregroundMark x1="65782" y1="92264" x2="65782" y2="92264"/>
                          <a14:foregroundMark x1="58355" y1="89685" x2="58355" y2="89685"/>
                          <a14:foregroundMark x1="69761" y1="91547" x2="69761" y2="91547"/>
                          <a14:foregroundMark x1="28743" y1="11864" x2="28743" y2="11864"/>
                          <a14:foregroundMark x1="34731" y1="7458" x2="34731" y2="7458"/>
                          <a14:foregroundMark x1="65868" y1="14915" x2="65868" y2="14915"/>
                          <a14:foregroundMark x1="44910" y1="15593" x2="44910" y2="15593"/>
                          <a14:foregroundMark x1="49701" y1="6780" x2="49701" y2="6780"/>
                          <a14:foregroundMark x1="59281" y1="5763" x2="59281" y2="5763"/>
                          <a14:foregroundMark x1="73054" y1="10847" x2="73054" y2="10847"/>
                          <a14:foregroundMark x1="76048" y1="6780" x2="76048" y2="6780"/>
                          <a14:foregroundMark x1="34132" y1="15593" x2="34132" y2="15593"/>
                          <a14:foregroundMark x1="22754" y1="7458" x2="22754" y2="7458"/>
                          <a14:foregroundMark x1="39521" y1="4746" x2="39521" y2="4746"/>
                          <a14:backgroundMark x1="88064" y1="9169" x2="88064" y2="9169"/>
                          <a14:backgroundMark x1="6631" y1="12034" x2="6631" y2="12034"/>
                          <a14:backgroundMark x1="31300" y1="86103" x2="31300" y2="86103"/>
                          <a14:backgroundMark x1="31737" y1="7458" x2="31737" y2="745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528"/>
            <a:stretch/>
          </p:blipFill>
          <p:spPr>
            <a:xfrm>
              <a:off x="252528" y="189944"/>
              <a:ext cx="696137" cy="1048931"/>
            </a:xfrm>
            <a:prstGeom prst="rect">
              <a:avLst/>
            </a:prstGeom>
          </p:spPr>
        </p:pic>
        <p:pic>
          <p:nvPicPr>
            <p:cNvPr id="37" name="Рисунок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6533" b="100000" l="0" r="99735">
                          <a14:foregroundMark x1="87533" y1="93553" x2="87533" y2="93553"/>
                          <a14:foregroundMark x1="74271" y1="92693" x2="74271" y2="92693"/>
                          <a14:foregroundMark x1="26790" y1="92550" x2="26790" y2="92550"/>
                          <a14:foregroundMark x1="17241" y1="91977" x2="17241" y2="919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132"/>
            <a:stretch/>
          </p:blipFill>
          <p:spPr>
            <a:xfrm>
              <a:off x="252528" y="1238875"/>
              <a:ext cx="698917" cy="183190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705773" y="2996952"/>
            <a:ext cx="7928377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ru-RU" sz="1400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объекты культурного наследия (памятники истории и культуры) и  </a:t>
            </a:r>
            <a:r>
              <a:rPr lang="ru-RU" sz="1400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объекты </a:t>
            </a:r>
            <a:r>
              <a:rPr lang="ru-RU" sz="1400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деревянного зодчества, находящиеся в собственности муниципального образования «Город Томск»</a:t>
            </a:r>
            <a:endParaRPr lang="ru-RU" sz="1400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07973" y="1446015"/>
            <a:ext cx="6450352" cy="386031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28" name="Группа 27"/>
          <p:cNvGrpSpPr/>
          <p:nvPr/>
        </p:nvGrpSpPr>
        <p:grpSpPr>
          <a:xfrm>
            <a:off x="613818" y="2584272"/>
            <a:ext cx="6450352" cy="412680"/>
            <a:chOff x="-25518" y="45480"/>
            <a:chExt cx="5079780" cy="542624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-25518" y="45480"/>
              <a:ext cx="5079780" cy="54262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Скругленный прямоугольник 4"/>
            <p:cNvSpPr/>
            <p:nvPr/>
          </p:nvSpPr>
          <p:spPr>
            <a:xfrm>
              <a:off x="3489" y="89216"/>
              <a:ext cx="5012472" cy="4988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2004" tIns="0" rIns="192004" bIns="0" numCol="1" spcCol="1270" anchor="ctr" anchorCtr="0">
              <a:noAutofit/>
            </a:bodyPr>
            <a:lstStyle/>
            <a:p>
              <a:pPr lvl="0"/>
              <a:r>
                <a:rPr lang="ru-RU" sz="2000" b="1" dirty="0">
                  <a:solidFill>
                    <a:schemeClr val="bg1"/>
                  </a:solidFill>
                </a:rPr>
                <a:t>Программа «Аренда за 1 рубль»</a:t>
              </a:r>
              <a:endParaRPr lang="ru-RU" sz="1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Скругленный прямоугольник 4"/>
          <p:cNvSpPr/>
          <p:nvPr/>
        </p:nvSpPr>
        <p:spPr>
          <a:xfrm>
            <a:off x="683926" y="1423037"/>
            <a:ext cx="6347682" cy="40138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2004" tIns="0" rIns="192004" bIns="0" numCol="1" spcCol="1270" anchor="ctr" anchorCtr="0">
            <a:noAutofit/>
          </a:bodyPr>
          <a:lstStyle/>
          <a:p>
            <a:pPr defTabSz="1333500">
              <a:lnSpc>
                <a:spcPct val="90000"/>
              </a:lnSpc>
              <a:spcAft>
                <a:spcPct val="35000"/>
              </a:spcAft>
            </a:pPr>
            <a:r>
              <a:rPr lang="ru-RU" sz="2000" b="1" dirty="0" smtClean="0">
                <a:solidFill>
                  <a:schemeClr val="bg1"/>
                </a:solidFill>
              </a:rPr>
              <a:t>Льготная аренда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75862" y="3861048"/>
            <a:ext cx="3192082" cy="2311029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75862" y="3861048"/>
            <a:ext cx="3192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+mn-lt"/>
              </a:rPr>
              <a:t>Фото объекта до ремонта</a:t>
            </a:r>
            <a:endParaRPr lang="ru-RU" sz="16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38" y="4186296"/>
            <a:ext cx="3170605" cy="1989548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5076056" y="3861048"/>
            <a:ext cx="3313668" cy="2320607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076056" y="3861048"/>
            <a:ext cx="33110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+mn-lt"/>
              </a:rPr>
              <a:t>Фото объекта после ремонта</a:t>
            </a:r>
            <a:endParaRPr lang="ru-RU" sz="16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186296"/>
            <a:ext cx="3311064" cy="198954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88526" y="6309320"/>
            <a:ext cx="8015922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+mn-lt"/>
              </a:rPr>
              <a:t>Адрес объекта: г. Томск, ул. Пушкина, д. 24</a:t>
            </a:r>
          </a:p>
        </p:txBody>
      </p:sp>
    </p:spTree>
    <p:extLst>
      <p:ext uri="{BB962C8B-B14F-4D97-AF65-F5344CB8AC3E}">
        <p14:creationId xmlns:p14="http://schemas.microsoft.com/office/powerpoint/2010/main" val="338436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21994-DCDE-47A5-B774-D271C787783A}" type="slidenum">
              <a:rPr lang="en-US" altLang="ru-RU" smtClean="0">
                <a:solidFill>
                  <a:schemeClr val="bg2">
                    <a:lumMod val="75000"/>
                  </a:schemeClr>
                </a:solidFill>
              </a:rPr>
              <a:pPr/>
              <a:t>10</a:t>
            </a:fld>
            <a:endParaRPr lang="en-US" alt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6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45" y="3645024"/>
            <a:ext cx="3882239" cy="2716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5"/>
          <p:cNvSpPr>
            <a:spLocks noChangeArrowheads="1"/>
          </p:cNvSpPr>
          <p:nvPr/>
        </p:nvSpPr>
        <p:spPr bwMode="auto">
          <a:xfrm>
            <a:off x="545744" y="6372036"/>
            <a:ext cx="389716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ru-RU" sz="1800" b="1" dirty="0">
                <a:latin typeface="+mj-lt"/>
                <a:cs typeface="Arial" panose="020B0604020202020204" pitchFamily="34" charset="0"/>
              </a:rPr>
              <a:t>http://inno.tomsk.ru</a:t>
            </a:r>
            <a:endParaRPr lang="ru-RU" altLang="ru-RU" sz="1800" b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08784" y="6372036"/>
            <a:ext cx="3876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ru-RU" sz="1800" b="1" dirty="0">
                <a:latin typeface="+mj-lt"/>
                <a:cs typeface="Arial" panose="020B0604020202020204" pitchFamily="34" charset="0"/>
              </a:rPr>
              <a:t>http://mb.admin.tomsk.ru</a:t>
            </a:r>
            <a:endParaRPr lang="ru-RU" altLang="ru-RU" sz="120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1007854" y="188640"/>
            <a:ext cx="6732498" cy="998041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dirty="0"/>
              <a:t>Интернет-сайты </a:t>
            </a:r>
          </a:p>
          <a:p>
            <a:pPr algn="ctr"/>
            <a:r>
              <a:rPr lang="ru-RU" sz="2000" b="1" dirty="0"/>
              <a:t>«Малый и средний бизнес г. Томска»</a:t>
            </a:r>
          </a:p>
          <a:p>
            <a:pPr algn="ctr"/>
            <a:r>
              <a:rPr lang="ru-RU" sz="2000" b="1" dirty="0"/>
              <a:t>«Инновационный бизнес Томска»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583917" y="1865261"/>
            <a:ext cx="6228443" cy="16804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33500">
              <a:lnSpc>
                <a:spcPct val="90000"/>
              </a:lnSpc>
              <a:spcAft>
                <a:spcPct val="35000"/>
              </a:spcAft>
            </a:pPr>
            <a:r>
              <a:rPr lang="ru-RU" altLang="ru-RU" sz="1600" dirty="0" smtClean="0">
                <a:latin typeface="+mn-lt"/>
              </a:rPr>
              <a:t>информирование </a:t>
            </a:r>
            <a:r>
              <a:rPr lang="ru-RU" altLang="ru-RU" sz="1600" dirty="0">
                <a:latin typeface="+mn-lt"/>
              </a:rPr>
              <a:t>о </a:t>
            </a:r>
            <a:r>
              <a:rPr lang="ru-RU" altLang="ru-RU" sz="1600" dirty="0" smtClean="0">
                <a:latin typeface="+mn-lt"/>
              </a:rPr>
              <a:t>мероприятиях </a:t>
            </a:r>
            <a:r>
              <a:rPr lang="ru-RU" altLang="ru-RU" sz="1600" dirty="0">
                <a:latin typeface="+mn-lt"/>
              </a:rPr>
              <a:t>(конкурсы, семинары, тренинги и т.д</a:t>
            </a:r>
            <a:r>
              <a:rPr lang="ru-RU" altLang="ru-RU" sz="1600" dirty="0" smtClean="0">
                <a:latin typeface="+mn-lt"/>
              </a:rPr>
              <a:t>.)</a:t>
            </a:r>
            <a:endParaRPr lang="ru-RU" altLang="ru-RU" sz="1600" dirty="0">
              <a:latin typeface="+mn-lt"/>
            </a:endParaRPr>
          </a:p>
          <a:p>
            <a:pPr defTabSz="1333500">
              <a:lnSpc>
                <a:spcPct val="90000"/>
              </a:lnSpc>
              <a:spcAft>
                <a:spcPct val="35000"/>
              </a:spcAft>
            </a:pPr>
            <a:r>
              <a:rPr lang="ru-RU" altLang="ru-RU" sz="1600" dirty="0" smtClean="0">
                <a:latin typeface="+mn-lt"/>
              </a:rPr>
              <a:t>образовательная </a:t>
            </a:r>
            <a:r>
              <a:rPr lang="ru-RU" altLang="ru-RU" sz="1600" dirty="0">
                <a:latin typeface="+mn-lt"/>
              </a:rPr>
              <a:t>поддержка новых и действующих </a:t>
            </a:r>
            <a:r>
              <a:rPr lang="ru-RU" altLang="ru-RU" sz="1600" dirty="0" smtClean="0">
                <a:latin typeface="+mn-lt"/>
              </a:rPr>
              <a:t>предпринимателей</a:t>
            </a:r>
          </a:p>
          <a:p>
            <a:pPr defTabSz="1333500">
              <a:lnSpc>
                <a:spcPct val="90000"/>
              </a:lnSpc>
              <a:spcAft>
                <a:spcPct val="35000"/>
              </a:spcAft>
            </a:pPr>
            <a:r>
              <a:rPr lang="ru-RU" altLang="ru-RU" sz="1600" dirty="0" smtClean="0">
                <a:latin typeface="+mn-lt"/>
              </a:rPr>
              <a:t>консультирование онлайн</a:t>
            </a:r>
            <a:endParaRPr lang="ru-RU" altLang="ru-RU" sz="1600" dirty="0">
              <a:latin typeface="+mn-lt"/>
            </a:endParaRPr>
          </a:p>
          <a:p>
            <a:pPr defTabSz="1333500">
              <a:lnSpc>
                <a:spcPct val="90000"/>
              </a:lnSpc>
              <a:spcAft>
                <a:spcPct val="35000"/>
              </a:spcAft>
            </a:pPr>
            <a:r>
              <a:rPr lang="ru-RU" altLang="ru-RU" sz="1600" dirty="0" smtClean="0">
                <a:latin typeface="+mn-lt"/>
              </a:rPr>
              <a:t>нововведения </a:t>
            </a:r>
            <a:r>
              <a:rPr lang="ru-RU" altLang="ru-RU" sz="1600" dirty="0">
                <a:latin typeface="+mn-lt"/>
              </a:rPr>
              <a:t>от ИФНС, ПФР, и </a:t>
            </a:r>
            <a:r>
              <a:rPr lang="ru-RU" altLang="ru-RU" sz="1600" dirty="0" smtClean="0">
                <a:latin typeface="+mn-lt"/>
              </a:rPr>
              <a:t>т.д.</a:t>
            </a:r>
            <a:endParaRPr lang="ru-RU" altLang="ru-RU" sz="1600" dirty="0">
              <a:latin typeface="+mn-lt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1007853" y="1326095"/>
            <a:ext cx="4716275" cy="587506"/>
            <a:chOff x="3488" y="89217"/>
            <a:chExt cx="5079781" cy="772500"/>
          </a:xfr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0000"/>
                  <a:lumMod val="84000"/>
                </a:schemeClr>
              </a:gs>
            </a:gsLst>
            <a:lin ang="5400000" scaled="0"/>
          </a:gradFill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3489" y="152778"/>
              <a:ext cx="5079780" cy="645377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3488" y="89217"/>
              <a:ext cx="4847106" cy="772500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2004" tIns="0" rIns="192004" bIns="0" numCol="1" spcCol="1270" anchor="ctr" anchorCtr="0">
              <a:noAutofit/>
            </a:bodyPr>
            <a:lstStyle/>
            <a:p>
              <a:pPr lvl="0" algn="l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b="1" kern="1200" dirty="0" smtClean="0">
                  <a:solidFill>
                    <a:schemeClr val="bg2">
                      <a:lumMod val="75000"/>
                    </a:schemeClr>
                  </a:solidFill>
                </a:rPr>
                <a:t>Основные</a:t>
              </a:r>
              <a:r>
                <a:rPr lang="ru-RU" sz="1800" b="1" kern="1200" dirty="0" smtClean="0">
                  <a:solidFill>
                    <a:schemeClr val="bg2"/>
                  </a:solidFill>
                </a:rPr>
                <a:t> </a:t>
              </a:r>
              <a:r>
                <a:rPr lang="ru-RU" sz="1800" b="1" kern="1200" dirty="0" smtClean="0">
                  <a:solidFill>
                    <a:schemeClr val="bg2">
                      <a:lumMod val="75000"/>
                    </a:schemeClr>
                  </a:solidFill>
                </a:rPr>
                <a:t>возможности</a:t>
              </a:r>
              <a:r>
                <a:rPr lang="ru-RU" sz="1800" b="1" kern="1200" dirty="0" smtClean="0">
                  <a:solidFill>
                    <a:schemeClr val="bg2"/>
                  </a:solidFill>
                </a:rPr>
                <a:t> </a:t>
              </a:r>
              <a:r>
                <a:rPr lang="ru-RU" sz="1800" b="1" kern="1200" dirty="0" smtClean="0">
                  <a:solidFill>
                    <a:schemeClr val="bg2">
                      <a:lumMod val="75000"/>
                    </a:schemeClr>
                  </a:solidFill>
                </a:rPr>
                <a:t>сайтов</a:t>
              </a:r>
              <a:endParaRPr lang="ru-RU" sz="1800" b="1" kern="1200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784" y="3645024"/>
            <a:ext cx="3876429" cy="2716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6" name="Группа 15"/>
          <p:cNvGrpSpPr/>
          <p:nvPr/>
        </p:nvGrpSpPr>
        <p:grpSpPr>
          <a:xfrm>
            <a:off x="252528" y="189944"/>
            <a:ext cx="698917" cy="1232121"/>
            <a:chOff x="252528" y="189944"/>
            <a:chExt cx="698917" cy="1232121"/>
          </a:xfrm>
        </p:grpSpPr>
        <p:pic>
          <p:nvPicPr>
            <p:cNvPr id="18" name="Рисунок 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100000">
                          <a14:foregroundMark x1="42706" y1="10745" x2="42706" y2="10745"/>
                          <a14:foregroundMark x1="61538" y1="12178" x2="61538" y2="12178"/>
                          <a14:foregroundMark x1="66313" y1="6877" x2="66313" y2="6877"/>
                          <a14:foregroundMark x1="63926" y1="54871" x2="63926" y2="54871"/>
                          <a14:foregroundMark x1="53050" y1="45415" x2="53050" y2="45415"/>
                          <a14:foregroundMark x1="47215" y1="42407" x2="47215" y2="42407"/>
                          <a14:foregroundMark x1="40053" y1="46991" x2="40053" y2="46991"/>
                          <a14:foregroundMark x1="30239" y1="43266" x2="30239" y2="43266"/>
                          <a14:foregroundMark x1="61804" y1="74785" x2="61804" y2="74785"/>
                          <a14:foregroundMark x1="69496" y1="69771" x2="69496" y2="69771"/>
                          <a14:foregroundMark x1="71618" y1="68625" x2="71618" y2="68625"/>
                          <a14:foregroundMark x1="71883" y1="58739" x2="71883" y2="58739"/>
                          <a14:foregroundMark x1="71883" y1="58739" x2="71883" y2="58739"/>
                          <a14:foregroundMark x1="66578" y1="57020" x2="66578" y2="57020"/>
                          <a14:foregroundMark x1="66578" y1="59599" x2="66578" y2="59599"/>
                          <a14:foregroundMark x1="72149" y1="62894" x2="72149" y2="62894"/>
                          <a14:foregroundMark x1="72679" y1="66189" x2="72679" y2="66189"/>
                          <a14:foregroundMark x1="81432" y1="63324" x2="81432" y2="63324"/>
                          <a14:foregroundMark x1="81963" y1="59885" x2="81963" y2="59885"/>
                          <a14:foregroundMark x1="83820" y1="61891" x2="83820" y2="61891"/>
                          <a14:foregroundMark x1="79310" y1="59169" x2="79310" y2="59169"/>
                          <a14:foregroundMark x1="84085" y1="57163" x2="84085" y2="57163"/>
                          <a14:foregroundMark x1="80106" y1="37393" x2="80106" y2="37393"/>
                          <a14:foregroundMark x1="73475" y1="42980" x2="73475" y2="42980"/>
                          <a14:foregroundMark x1="32626" y1="65043" x2="32626" y2="65043"/>
                          <a14:foregroundMark x1="11671" y1="33954" x2="11671" y2="33954"/>
                          <a14:foregroundMark x1="28382" y1="42120" x2="28382" y2="42120"/>
                          <a14:foregroundMark x1="50663" y1="39685" x2="50663" y2="39685"/>
                          <a14:foregroundMark x1="50928" y1="35100" x2="50928" y2="35100"/>
                          <a14:foregroundMark x1="40584" y1="40688" x2="40584" y2="40688"/>
                          <a14:foregroundMark x1="50133" y1="32808" x2="50133" y2="32808"/>
                          <a14:foregroundMark x1="42175" y1="37106" x2="42175" y2="37106"/>
                          <a14:foregroundMark x1="46154" y1="41261" x2="46154" y2="41261"/>
                          <a14:foregroundMark x1="47215" y1="46275" x2="47215" y2="46275"/>
                          <a14:foregroundMark x1="42175" y1="46848" x2="42175" y2="46848"/>
                          <a14:foregroundMark x1="35544" y1="47851" x2="35544" y2="47851"/>
                          <a14:foregroundMark x1="32095" y1="48281" x2="32095" y2="48281"/>
                          <a14:foregroundMark x1="28647" y1="47135" x2="28647" y2="47135"/>
                          <a14:foregroundMark x1="22016" y1="52292" x2="22016" y2="52292"/>
                          <a14:foregroundMark x1="58090" y1="37536" x2="58090" y2="37536"/>
                          <a14:foregroundMark x1="49337" y1="43410" x2="49337" y2="43410"/>
                          <a14:foregroundMark x1="56233" y1="48567" x2="56233" y2="48567"/>
                          <a14:foregroundMark x1="63660" y1="65759" x2="63660" y2="65759"/>
                          <a14:foregroundMark x1="44297" y1="28653" x2="44297" y2="28653"/>
                          <a14:foregroundMark x1="73740" y1="96132" x2="73740" y2="96132"/>
                          <a14:foregroundMark x1="65252" y1="95702" x2="65252" y2="95702"/>
                          <a14:foregroundMark x1="65517" y1="51719" x2="65517" y2="51719"/>
                          <a14:foregroundMark x1="32361" y1="95129" x2="32361" y2="95129"/>
                          <a14:foregroundMark x1="20955" y1="39828" x2="20955" y2="39828"/>
                          <a14:foregroundMark x1="8488" y1="92980" x2="8488" y2="92980"/>
                          <a14:foregroundMark x1="5305" y1="91691" x2="5305" y2="91691"/>
                          <a14:foregroundMark x1="21220" y1="89685" x2="21220" y2="89685"/>
                          <a14:foregroundMark x1="27851" y1="89255" x2="27851" y2="89255"/>
                          <a14:foregroundMark x1="42175" y1="90974" x2="42175" y2="90974"/>
                          <a14:foregroundMark x1="78515" y1="92693" x2="78515" y2="92693"/>
                          <a14:foregroundMark x1="60477" y1="91547" x2="60477" y2="91547"/>
                          <a14:foregroundMark x1="58886" y1="91547" x2="58886" y2="91547"/>
                          <a14:foregroundMark x1="60477" y1="50573" x2="60477" y2="50573"/>
                          <a14:foregroundMark x1="95756" y1="90544" x2="95756" y2="90544"/>
                          <a14:foregroundMark x1="67109" y1="49857" x2="67109" y2="49857"/>
                          <a14:foregroundMark x1="95756" y1="94842" x2="95756" y2="94842"/>
                          <a14:foregroundMark x1="84085" y1="89828" x2="84085" y2="89828"/>
                          <a14:foregroundMark x1="92042" y1="89685" x2="92042" y2="89685"/>
                          <a14:foregroundMark x1="78249" y1="96848" x2="78249" y2="96848"/>
                          <a14:foregroundMark x1="77188" y1="98567" x2="77188" y2="98567"/>
                          <a14:foregroundMark x1="68700" y1="98281" x2="68700" y2="98281"/>
                          <a14:foregroundMark x1="14589" y1="46562" x2="14589" y2="46562"/>
                          <a14:foregroundMark x1="21220" y1="96991" x2="21220" y2="96991"/>
                          <a14:foregroundMark x1="23077" y1="99284" x2="23077" y2="99284"/>
                          <a14:foregroundMark x1="55172" y1="52006" x2="55172" y2="52006"/>
                          <a14:foregroundMark x1="40053" y1="97851" x2="40053" y2="97851"/>
                          <a14:foregroundMark x1="42706" y1="94986" x2="42706" y2="94986"/>
                          <a14:foregroundMark x1="44828" y1="94986" x2="44828" y2="94986"/>
                          <a14:foregroundMark x1="49072" y1="94986" x2="49072" y2="94986"/>
                          <a14:foregroundMark x1="52785" y1="94413" x2="52785" y2="94413"/>
                          <a14:foregroundMark x1="69496" y1="92550" x2="69496" y2="92550"/>
                          <a14:foregroundMark x1="5836" y1="89398" x2="5836" y2="89398"/>
                          <a14:foregroundMark x1="21751" y1="93266" x2="21751" y2="93266"/>
                          <a14:foregroundMark x1="39788" y1="29370" x2="39788" y2="29370"/>
                          <a14:foregroundMark x1="33952" y1="92407" x2="33952" y2="92407"/>
                          <a14:foregroundMark x1="36870" y1="92120" x2="36870" y2="92120"/>
                          <a14:foregroundMark x1="30769" y1="91547" x2="30769" y2="91547"/>
                          <a14:foregroundMark x1="51459" y1="90974" x2="51459" y2="90974"/>
                          <a14:foregroundMark x1="65782" y1="92264" x2="65782" y2="92264"/>
                          <a14:foregroundMark x1="58355" y1="89685" x2="58355" y2="89685"/>
                          <a14:foregroundMark x1="69761" y1="91547" x2="69761" y2="91547"/>
                          <a14:foregroundMark x1="28743" y1="11864" x2="28743" y2="11864"/>
                          <a14:foregroundMark x1="34731" y1="7458" x2="34731" y2="7458"/>
                          <a14:foregroundMark x1="65868" y1="14915" x2="65868" y2="14915"/>
                          <a14:foregroundMark x1="44910" y1="15593" x2="44910" y2="15593"/>
                          <a14:foregroundMark x1="49701" y1="6780" x2="49701" y2="6780"/>
                          <a14:foregroundMark x1="59281" y1="5763" x2="59281" y2="5763"/>
                          <a14:foregroundMark x1="73054" y1="10847" x2="73054" y2="10847"/>
                          <a14:foregroundMark x1="76048" y1="6780" x2="76048" y2="6780"/>
                          <a14:foregroundMark x1="34132" y1="15593" x2="34132" y2="15593"/>
                          <a14:foregroundMark x1="22754" y1="7458" x2="22754" y2="7458"/>
                          <a14:foregroundMark x1="39521" y1="4746" x2="39521" y2="4746"/>
                          <a14:backgroundMark x1="88064" y1="9169" x2="88064" y2="9169"/>
                          <a14:backgroundMark x1="6631" y1="12034" x2="6631" y2="12034"/>
                          <a14:backgroundMark x1="31300" y1="86103" x2="31300" y2="86103"/>
                          <a14:backgroundMark x1="31737" y1="7458" x2="31737" y2="745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528"/>
            <a:stretch/>
          </p:blipFill>
          <p:spPr>
            <a:xfrm>
              <a:off x="252528" y="189944"/>
              <a:ext cx="696137" cy="1048931"/>
            </a:xfrm>
            <a:prstGeom prst="rect">
              <a:avLst/>
            </a:prstGeom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6533" b="100000" l="0" r="99735">
                          <a14:foregroundMark x1="87533" y1="93553" x2="87533" y2="93553"/>
                          <a14:foregroundMark x1="74271" y1="92693" x2="74271" y2="92693"/>
                          <a14:foregroundMark x1="26790" y1="92550" x2="26790" y2="92550"/>
                          <a14:foregroundMark x1="17241" y1="91977" x2="17241" y2="919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132"/>
            <a:stretch/>
          </p:blipFill>
          <p:spPr>
            <a:xfrm>
              <a:off x="252528" y="1238875"/>
              <a:ext cx="698917" cy="183190"/>
            </a:xfrm>
            <a:prstGeom prst="rect">
              <a:avLst/>
            </a:prstGeom>
          </p:spPr>
        </p:pic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944233"/>
            <a:ext cx="332639" cy="33263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492896"/>
            <a:ext cx="332639" cy="33263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3" y="2863054"/>
            <a:ext cx="332639" cy="332639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3" y="3204449"/>
            <a:ext cx="332639" cy="332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855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9" name="WordArt 5"/>
          <p:cNvSpPr>
            <a:spLocks noChangeArrowheads="1" noChangeShapeType="1" noTextEdit="1"/>
          </p:cNvSpPr>
          <p:nvPr/>
        </p:nvSpPr>
        <p:spPr bwMode="gray">
          <a:xfrm>
            <a:off x="971600" y="2863850"/>
            <a:ext cx="7200800" cy="565150"/>
          </a:xfrm>
          <a:prstGeom prst="rect">
            <a:avLst/>
          </a:prstGeom>
          <a:ln>
            <a:noFill/>
          </a:ln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00" b="1" kern="10" dirty="0" smtClean="0">
                <a:ln w="1905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chemeClr val="accent1">
                        <a:lumMod val="40000"/>
                        <a:lumOff val="60000"/>
                      </a:schemeClr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38100" dir="18900000" algn="bl" rotWithShape="0">
                    <a:prstClr val="black"/>
                  </a:outerShdw>
                </a:effectLst>
                <a:latin typeface="+mj-lt"/>
                <a:cs typeface="Arial" panose="020B0604020202020204" pitchFamily="34" charset="0"/>
              </a:rPr>
              <a:t>СПАСИБО ЗА ВНИМАНИЕ</a:t>
            </a:r>
            <a:r>
              <a:rPr lang="en-US" sz="3600" b="1" kern="10" dirty="0" smtClean="0">
                <a:ln w="1905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50000">
                      <a:schemeClr val="accent1">
                        <a:lumMod val="40000"/>
                        <a:lumOff val="60000"/>
                      </a:schemeClr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60007" dist="310007" dir="7680000" sy="30000" kx="1300200" algn="ctr" rotWithShape="0">
                    <a:schemeClr val="tx1">
                      <a:alpha val="65000"/>
                    </a:schemeClr>
                  </a:outerShdw>
                </a:effectLst>
                <a:latin typeface="+mj-lt"/>
                <a:cs typeface="Arial" panose="020B0604020202020204" pitchFamily="34" charset="0"/>
              </a:rPr>
              <a:t>!</a:t>
            </a:r>
            <a:endParaRPr lang="ru-RU" sz="3600" b="1" kern="10" dirty="0">
              <a:ln w="19050">
                <a:noFill/>
                <a:round/>
                <a:headEnd/>
                <a:tailEnd/>
              </a:ln>
              <a:gradFill rotWithShape="1">
                <a:gsLst>
                  <a:gs pos="0">
                    <a:schemeClr val="tx1"/>
                  </a:gs>
                  <a:gs pos="50000">
                    <a:schemeClr val="accent1">
                      <a:lumMod val="40000"/>
                      <a:lumOff val="60000"/>
                    </a:schemeClr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effectLst>
                <a:outerShdw blurRad="60007" dist="310007" dir="7680000" sy="30000" kx="1300200" algn="ctr" rotWithShape="0">
                  <a:schemeClr val="tx1">
                    <a:alpha val="65000"/>
                  </a:scheme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5877272"/>
            <a:ext cx="55054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ru-RU" sz="1800" b="1" dirty="0" smtClean="0"/>
              <a:t>УПРАВЛЕНИЕ ЭКОНОМИЧЕСКОГО РАЗВИТИЯ </a:t>
            </a:r>
          </a:p>
          <a:p>
            <a:pPr fontAlgn="auto">
              <a:spcAft>
                <a:spcPts val="0"/>
              </a:spcAft>
            </a:pPr>
            <a:r>
              <a:rPr lang="ru-RU" sz="1800" b="1" dirty="0" smtClean="0"/>
              <a:t>АДМИНИСТРАЦИИ ГОРОДА ТОМСКА</a:t>
            </a:r>
            <a:endParaRPr lang="ru-RU" sz="1800" b="1" dirty="0">
              <a:solidFill>
                <a:srgbClr val="FF000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252528" y="189944"/>
            <a:ext cx="698917" cy="1232121"/>
            <a:chOff x="252528" y="189944"/>
            <a:chExt cx="698917" cy="1232121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42706" y1="10745" x2="42706" y2="10745"/>
                          <a14:foregroundMark x1="61538" y1="12178" x2="61538" y2="12178"/>
                          <a14:foregroundMark x1="66313" y1="6877" x2="66313" y2="6877"/>
                          <a14:foregroundMark x1="63926" y1="54871" x2="63926" y2="54871"/>
                          <a14:foregroundMark x1="53050" y1="45415" x2="53050" y2="45415"/>
                          <a14:foregroundMark x1="47215" y1="42407" x2="47215" y2="42407"/>
                          <a14:foregroundMark x1="40053" y1="46991" x2="40053" y2="46991"/>
                          <a14:foregroundMark x1="30239" y1="43266" x2="30239" y2="43266"/>
                          <a14:foregroundMark x1="61804" y1="74785" x2="61804" y2="74785"/>
                          <a14:foregroundMark x1="69496" y1="69771" x2="69496" y2="69771"/>
                          <a14:foregroundMark x1="71618" y1="68625" x2="71618" y2="68625"/>
                          <a14:foregroundMark x1="71883" y1="58739" x2="71883" y2="58739"/>
                          <a14:foregroundMark x1="71883" y1="58739" x2="71883" y2="58739"/>
                          <a14:foregroundMark x1="66578" y1="57020" x2="66578" y2="57020"/>
                          <a14:foregroundMark x1="66578" y1="59599" x2="66578" y2="59599"/>
                          <a14:foregroundMark x1="72149" y1="62894" x2="72149" y2="62894"/>
                          <a14:foregroundMark x1="72679" y1="66189" x2="72679" y2="66189"/>
                          <a14:foregroundMark x1="81432" y1="63324" x2="81432" y2="63324"/>
                          <a14:foregroundMark x1="81963" y1="59885" x2="81963" y2="59885"/>
                          <a14:foregroundMark x1="83820" y1="61891" x2="83820" y2="61891"/>
                          <a14:foregroundMark x1="79310" y1="59169" x2="79310" y2="59169"/>
                          <a14:foregroundMark x1="84085" y1="57163" x2="84085" y2="57163"/>
                          <a14:foregroundMark x1="80106" y1="37393" x2="80106" y2="37393"/>
                          <a14:foregroundMark x1="73475" y1="42980" x2="73475" y2="42980"/>
                          <a14:foregroundMark x1="32626" y1="65043" x2="32626" y2="65043"/>
                          <a14:foregroundMark x1="11671" y1="33954" x2="11671" y2="33954"/>
                          <a14:foregroundMark x1="28382" y1="42120" x2="28382" y2="42120"/>
                          <a14:foregroundMark x1="50663" y1="39685" x2="50663" y2="39685"/>
                          <a14:foregroundMark x1="50928" y1="35100" x2="50928" y2="35100"/>
                          <a14:foregroundMark x1="40584" y1="40688" x2="40584" y2="40688"/>
                          <a14:foregroundMark x1="50133" y1="32808" x2="50133" y2="32808"/>
                          <a14:foregroundMark x1="42175" y1="37106" x2="42175" y2="37106"/>
                          <a14:foregroundMark x1="46154" y1="41261" x2="46154" y2="41261"/>
                          <a14:foregroundMark x1="47215" y1="46275" x2="47215" y2="46275"/>
                          <a14:foregroundMark x1="42175" y1="46848" x2="42175" y2="46848"/>
                          <a14:foregroundMark x1="35544" y1="47851" x2="35544" y2="47851"/>
                          <a14:foregroundMark x1="32095" y1="48281" x2="32095" y2="48281"/>
                          <a14:foregroundMark x1="28647" y1="47135" x2="28647" y2="47135"/>
                          <a14:foregroundMark x1="22016" y1="52292" x2="22016" y2="52292"/>
                          <a14:foregroundMark x1="58090" y1="37536" x2="58090" y2="37536"/>
                          <a14:foregroundMark x1="49337" y1="43410" x2="49337" y2="43410"/>
                          <a14:foregroundMark x1="56233" y1="48567" x2="56233" y2="48567"/>
                          <a14:foregroundMark x1="63660" y1="65759" x2="63660" y2="65759"/>
                          <a14:foregroundMark x1="44297" y1="28653" x2="44297" y2="28653"/>
                          <a14:foregroundMark x1="73740" y1="96132" x2="73740" y2="96132"/>
                          <a14:foregroundMark x1="65252" y1="95702" x2="65252" y2="95702"/>
                          <a14:foregroundMark x1="65517" y1="51719" x2="65517" y2="51719"/>
                          <a14:foregroundMark x1="32361" y1="95129" x2="32361" y2="95129"/>
                          <a14:foregroundMark x1="20955" y1="39828" x2="20955" y2="39828"/>
                          <a14:foregroundMark x1="8488" y1="92980" x2="8488" y2="92980"/>
                          <a14:foregroundMark x1="5305" y1="91691" x2="5305" y2="91691"/>
                          <a14:foregroundMark x1="21220" y1="89685" x2="21220" y2="89685"/>
                          <a14:foregroundMark x1="27851" y1="89255" x2="27851" y2="89255"/>
                          <a14:foregroundMark x1="42175" y1="90974" x2="42175" y2="90974"/>
                          <a14:foregroundMark x1="78515" y1="92693" x2="78515" y2="92693"/>
                          <a14:foregroundMark x1="60477" y1="91547" x2="60477" y2="91547"/>
                          <a14:foregroundMark x1="58886" y1="91547" x2="58886" y2="91547"/>
                          <a14:foregroundMark x1="60477" y1="50573" x2="60477" y2="50573"/>
                          <a14:foregroundMark x1="95756" y1="90544" x2="95756" y2="90544"/>
                          <a14:foregroundMark x1="67109" y1="49857" x2="67109" y2="49857"/>
                          <a14:foregroundMark x1="95756" y1="94842" x2="95756" y2="94842"/>
                          <a14:foregroundMark x1="84085" y1="89828" x2="84085" y2="89828"/>
                          <a14:foregroundMark x1="92042" y1="89685" x2="92042" y2="89685"/>
                          <a14:foregroundMark x1="78249" y1="96848" x2="78249" y2="96848"/>
                          <a14:foregroundMark x1="77188" y1="98567" x2="77188" y2="98567"/>
                          <a14:foregroundMark x1="68700" y1="98281" x2="68700" y2="98281"/>
                          <a14:foregroundMark x1="14589" y1="46562" x2="14589" y2="46562"/>
                          <a14:foregroundMark x1="21220" y1="96991" x2="21220" y2="96991"/>
                          <a14:foregroundMark x1="23077" y1="99284" x2="23077" y2="99284"/>
                          <a14:foregroundMark x1="55172" y1="52006" x2="55172" y2="52006"/>
                          <a14:foregroundMark x1="40053" y1="97851" x2="40053" y2="97851"/>
                          <a14:foregroundMark x1="42706" y1="94986" x2="42706" y2="94986"/>
                          <a14:foregroundMark x1="44828" y1="94986" x2="44828" y2="94986"/>
                          <a14:foregroundMark x1="49072" y1="94986" x2="49072" y2="94986"/>
                          <a14:foregroundMark x1="52785" y1="94413" x2="52785" y2="94413"/>
                          <a14:foregroundMark x1="69496" y1="92550" x2="69496" y2="92550"/>
                          <a14:foregroundMark x1="5836" y1="89398" x2="5836" y2="89398"/>
                          <a14:foregroundMark x1="21751" y1="93266" x2="21751" y2="93266"/>
                          <a14:foregroundMark x1="39788" y1="29370" x2="39788" y2="29370"/>
                          <a14:foregroundMark x1="33952" y1="92407" x2="33952" y2="92407"/>
                          <a14:foregroundMark x1="36870" y1="92120" x2="36870" y2="92120"/>
                          <a14:foregroundMark x1="30769" y1="91547" x2="30769" y2="91547"/>
                          <a14:foregroundMark x1="51459" y1="90974" x2="51459" y2="90974"/>
                          <a14:foregroundMark x1="65782" y1="92264" x2="65782" y2="92264"/>
                          <a14:foregroundMark x1="58355" y1="89685" x2="58355" y2="89685"/>
                          <a14:foregroundMark x1="69761" y1="91547" x2="69761" y2="91547"/>
                          <a14:foregroundMark x1="28743" y1="11864" x2="28743" y2="11864"/>
                          <a14:foregroundMark x1="34731" y1="7458" x2="34731" y2="7458"/>
                          <a14:foregroundMark x1="65868" y1="14915" x2="65868" y2="14915"/>
                          <a14:foregroundMark x1="44910" y1="15593" x2="44910" y2="15593"/>
                          <a14:foregroundMark x1="49701" y1="6780" x2="49701" y2="6780"/>
                          <a14:foregroundMark x1="59281" y1="5763" x2="59281" y2="5763"/>
                          <a14:foregroundMark x1="73054" y1="10847" x2="73054" y2="10847"/>
                          <a14:foregroundMark x1="76048" y1="6780" x2="76048" y2="6780"/>
                          <a14:foregroundMark x1="34132" y1="15593" x2="34132" y2="15593"/>
                          <a14:foregroundMark x1="22754" y1="7458" x2="22754" y2="7458"/>
                          <a14:foregroundMark x1="39521" y1="4746" x2="39521" y2="4746"/>
                          <a14:backgroundMark x1="88064" y1="9169" x2="88064" y2="9169"/>
                          <a14:backgroundMark x1="6631" y1="12034" x2="6631" y2="12034"/>
                          <a14:backgroundMark x1="31300" y1="86103" x2="31300" y2="86103"/>
                          <a14:backgroundMark x1="31737" y1="7458" x2="31737" y2="745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528"/>
            <a:stretch/>
          </p:blipFill>
          <p:spPr>
            <a:xfrm>
              <a:off x="252528" y="189944"/>
              <a:ext cx="696137" cy="1048931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6533" b="100000" l="0" r="99735">
                          <a14:foregroundMark x1="87533" y1="93553" x2="87533" y2="93553"/>
                          <a14:foregroundMark x1="74271" y1="92693" x2="74271" y2="92693"/>
                          <a14:foregroundMark x1="26790" y1="92550" x2="26790" y2="92550"/>
                          <a14:foregroundMark x1="17241" y1="91977" x2="17241" y2="9197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132"/>
            <a:stretch/>
          </p:blipFill>
          <p:spPr>
            <a:xfrm>
              <a:off x="252528" y="1238875"/>
              <a:ext cx="698917" cy="18319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5054</TotalTime>
  <Words>906</Words>
  <Application>Microsoft Office PowerPoint</Application>
  <PresentationFormat>Экран (4:3)</PresentationFormat>
  <Paragraphs>143</Paragraphs>
  <Slides>11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Ион</vt:lpstr>
      <vt:lpstr>Муниципальные меры  поддержки субъектов малого и среднего предпринимательства</vt:lpstr>
      <vt:lpstr>Поддержка предпринимательства на территории Города Томска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Шаповалова Е.А.</dc:creator>
  <cp:lastModifiedBy>Черявко Оксана Геннадьевна</cp:lastModifiedBy>
  <cp:revision>254</cp:revision>
  <cp:lastPrinted>2018-06-04T03:23:19Z</cp:lastPrinted>
  <dcterms:created xsi:type="dcterms:W3CDTF">2016-12-01T03:47:25Z</dcterms:created>
  <dcterms:modified xsi:type="dcterms:W3CDTF">2023-05-03T10:32:27Z</dcterms:modified>
</cp:coreProperties>
</file>